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71"/>
  </p:notesMasterIdLst>
  <p:sldIdLst>
    <p:sldId id="256" r:id="rId2"/>
    <p:sldId id="471" r:id="rId3"/>
    <p:sldId id="404" r:id="rId4"/>
    <p:sldId id="406" r:id="rId5"/>
    <p:sldId id="407" r:id="rId6"/>
    <p:sldId id="408" r:id="rId7"/>
    <p:sldId id="409" r:id="rId8"/>
    <p:sldId id="410" r:id="rId9"/>
    <p:sldId id="411" r:id="rId10"/>
    <p:sldId id="486" r:id="rId11"/>
    <p:sldId id="412" r:id="rId12"/>
    <p:sldId id="485" r:id="rId13"/>
    <p:sldId id="458" r:id="rId14"/>
    <p:sldId id="483" r:id="rId15"/>
    <p:sldId id="414" r:id="rId16"/>
    <p:sldId id="493" r:id="rId17"/>
    <p:sldId id="415" r:id="rId18"/>
    <p:sldId id="416" r:id="rId19"/>
    <p:sldId id="473" r:id="rId20"/>
    <p:sldId id="489" r:id="rId21"/>
    <p:sldId id="459" r:id="rId22"/>
    <p:sldId id="490" r:id="rId23"/>
    <p:sldId id="417" r:id="rId24"/>
    <p:sldId id="418" r:id="rId25"/>
    <p:sldId id="419" r:id="rId26"/>
    <p:sldId id="460" r:id="rId27"/>
    <p:sldId id="491" r:id="rId28"/>
    <p:sldId id="461" r:id="rId29"/>
    <p:sldId id="420" r:id="rId30"/>
    <p:sldId id="421" r:id="rId31"/>
    <p:sldId id="492" r:id="rId32"/>
    <p:sldId id="422" r:id="rId33"/>
    <p:sldId id="477" r:id="rId34"/>
    <p:sldId id="478" r:id="rId35"/>
    <p:sldId id="479" r:id="rId36"/>
    <p:sldId id="482" r:id="rId37"/>
    <p:sldId id="480" r:id="rId38"/>
    <p:sldId id="487" r:id="rId39"/>
    <p:sldId id="462" r:id="rId40"/>
    <p:sldId id="423" r:id="rId41"/>
    <p:sldId id="463" r:id="rId42"/>
    <p:sldId id="464" r:id="rId43"/>
    <p:sldId id="426" r:id="rId44"/>
    <p:sldId id="427" r:id="rId45"/>
    <p:sldId id="428" r:id="rId46"/>
    <p:sldId id="429" r:id="rId47"/>
    <p:sldId id="430" r:id="rId48"/>
    <p:sldId id="465" r:id="rId49"/>
    <p:sldId id="433" r:id="rId50"/>
    <p:sldId id="432" r:id="rId51"/>
    <p:sldId id="434" r:id="rId52"/>
    <p:sldId id="466" r:id="rId53"/>
    <p:sldId id="435" r:id="rId54"/>
    <p:sldId id="476" r:id="rId55"/>
    <p:sldId id="436" r:id="rId56"/>
    <p:sldId id="467" r:id="rId57"/>
    <p:sldId id="438" r:id="rId58"/>
    <p:sldId id="439" r:id="rId59"/>
    <p:sldId id="441" r:id="rId60"/>
    <p:sldId id="442" r:id="rId61"/>
    <p:sldId id="495" r:id="rId62"/>
    <p:sldId id="496" r:id="rId63"/>
    <p:sldId id="443" r:id="rId64"/>
    <p:sldId id="494" r:id="rId65"/>
    <p:sldId id="488" r:id="rId66"/>
    <p:sldId id="469" r:id="rId67"/>
    <p:sldId id="468" r:id="rId68"/>
    <p:sldId id="445" r:id="rId69"/>
    <p:sldId id="470" r:id="rId70"/>
  </p:sldIdLst>
  <p:sldSz cx="9144000" cy="6858000" type="screen4x3"/>
  <p:notesSz cx="6646863" cy="9777413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33CC33"/>
    <a:srgbClr val="C0C0C0"/>
    <a:srgbClr val="969696"/>
    <a:srgbClr val="FF3300"/>
    <a:srgbClr val="0000FF"/>
    <a:srgbClr val="3333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131" autoAdjust="0"/>
  </p:normalViewPr>
  <p:slideViewPr>
    <p:cSldViewPr>
      <p:cViewPr varScale="1">
        <p:scale>
          <a:sx n="67" d="100"/>
          <a:sy n="67" d="100"/>
        </p:scale>
        <p:origin x="-60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7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2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9475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6537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97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7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6BB9E71F-2D99-49EC-B3B5-FE2ACFA8CB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9409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05E56-788C-4DC3-9220-3FEE08C12EAE}" type="slidenum">
              <a:rPr lang="zh-CN" altLang="en-US" smtClean="0">
                <a:ea typeface="宋体" charset="-122"/>
              </a:rPr>
              <a:pPr/>
              <a:t>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15F14A-CFEB-4566-8269-E3B529383267}" type="slidenum">
              <a:rPr lang="zh-CN" altLang="en-US" smtClean="0">
                <a:ea typeface="宋体" charset="-122"/>
              </a:rPr>
              <a:pPr/>
              <a:t>10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5C396E-6BC8-416F-982D-E9790E84F73F}" type="slidenum">
              <a:rPr lang="zh-CN" altLang="en-US" smtClean="0">
                <a:ea typeface="宋体" charset="-122"/>
              </a:rPr>
              <a:pPr/>
              <a:t>11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832798-27A9-45DB-B9A6-88B3C12E012C}" type="slidenum">
              <a:rPr lang="zh-CN" altLang="en-US" smtClean="0">
                <a:ea typeface="宋体" charset="-122"/>
              </a:rPr>
              <a:pPr/>
              <a:t>12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5C75B0-C846-49BF-A3E2-A5D4FFBB635E}" type="slidenum">
              <a:rPr lang="zh-CN" altLang="en-US" smtClean="0">
                <a:ea typeface="宋体" charset="-122"/>
              </a:rPr>
              <a:pPr/>
              <a:t>13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B9E71F-2D99-49EC-B3B5-FE2ACFA8CB89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0476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A392B9-0162-4407-8AB1-0D6A72AAF7E0}" type="slidenum">
              <a:rPr lang="zh-CN" altLang="en-US" smtClean="0">
                <a:ea typeface="宋体" charset="-122"/>
              </a:rPr>
              <a:pPr/>
              <a:t>15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A392B9-0162-4407-8AB1-0D6A72AAF7E0}" type="slidenum">
              <a:rPr lang="zh-CN" altLang="en-US" smtClean="0">
                <a:ea typeface="宋体" charset="-122"/>
              </a:rPr>
              <a:pPr/>
              <a:t>16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26A849-2487-4963-B8A1-3C476FF35B79}" type="slidenum">
              <a:rPr lang="zh-CN" altLang="en-US" smtClean="0">
                <a:ea typeface="宋体" charset="-122"/>
              </a:rPr>
              <a:pPr/>
              <a:t>17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628232-A019-4809-88F1-C6A5D0758AD1}" type="slidenum">
              <a:rPr lang="zh-CN" altLang="en-US" smtClean="0">
                <a:ea typeface="宋体" charset="-122"/>
              </a:rPr>
              <a:pPr/>
              <a:t>18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5C043C-2FF2-4142-8D04-5CB913CE16D3}" type="slidenum">
              <a:rPr lang="zh-CN" altLang="en-US" smtClean="0">
                <a:ea typeface="宋体" charset="-122"/>
              </a:rPr>
              <a:pPr/>
              <a:t>19</a:t>
            </a:fld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54F6B-ACAF-42F5-BB0A-D9D3B4A89CF3}" type="slidenum">
              <a:rPr lang="zh-CN" altLang="en-US" smtClean="0">
                <a:ea typeface="宋体" charset="-122"/>
              </a:rPr>
              <a:pPr/>
              <a:t>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376E50-E4FF-42F3-A15F-CD5676BDD88C}" type="slidenum">
              <a:rPr lang="zh-CN" altLang="en-US" smtClean="0">
                <a:ea typeface="宋体" charset="-122"/>
              </a:rPr>
              <a:pPr/>
              <a:t>21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3C5306-8F76-4F2B-BAC2-A04E547475F6}" type="slidenum">
              <a:rPr lang="zh-CN" altLang="en-US" smtClean="0">
                <a:ea typeface="宋体" charset="-122"/>
              </a:rPr>
              <a:pPr/>
              <a:t>23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8DB596-C810-4765-8969-311B7EBB8C80}" type="slidenum">
              <a:rPr lang="zh-CN" altLang="en-US" smtClean="0">
                <a:ea typeface="宋体" charset="-122"/>
              </a:rPr>
              <a:pPr/>
              <a:t>24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BED01C-F8BA-4625-B7B5-0FBFA64083E9}" type="slidenum">
              <a:rPr lang="zh-CN" altLang="en-US" smtClean="0">
                <a:ea typeface="宋体" charset="-122"/>
              </a:rPr>
              <a:pPr/>
              <a:t>25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C43482-2469-43E0-A4E8-508C85F7AC29}" type="slidenum">
              <a:rPr lang="zh-CN" altLang="en-US" smtClean="0">
                <a:ea typeface="宋体" charset="-122"/>
              </a:rPr>
              <a:pPr/>
              <a:t>26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771D32-9928-4936-A41C-5D5CBE636E03}" type="slidenum">
              <a:rPr lang="zh-CN" altLang="en-US" smtClean="0">
                <a:ea typeface="宋体" charset="-122"/>
              </a:rPr>
              <a:pPr/>
              <a:t>28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2EA7F2-5AE9-42E7-A636-344A6E9DB336}" type="slidenum">
              <a:rPr lang="zh-CN" altLang="en-US" smtClean="0">
                <a:ea typeface="宋体" charset="-122"/>
              </a:rPr>
              <a:pPr/>
              <a:t>29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BB4DFC-3DFB-46D5-91EB-1486E28F9F62}" type="slidenum">
              <a:rPr lang="zh-CN" altLang="en-US" smtClean="0">
                <a:ea typeface="宋体" charset="-122"/>
              </a:rPr>
              <a:pPr/>
              <a:t>30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5DAEF1-F5A2-42C5-8B6E-6BF7CCC182E6}" type="slidenum">
              <a:rPr lang="zh-CN" altLang="en-US" smtClean="0">
                <a:ea typeface="宋体" charset="-122"/>
              </a:rPr>
              <a:pPr/>
              <a:t>32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36F4C4-84D2-4A0E-8D66-06F254C3921E}" type="slidenum">
              <a:rPr lang="zh-CN" altLang="en-US" smtClean="0">
                <a:ea typeface="宋体" charset="-122"/>
              </a:rPr>
              <a:pPr/>
              <a:t>38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BAD5B0-1D33-45F9-A2C8-0517C4C55AAF}" type="slidenum">
              <a:rPr lang="zh-CN" altLang="en-US" smtClean="0">
                <a:ea typeface="宋体" charset="-122"/>
              </a:rPr>
              <a:pPr/>
              <a:t>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0557B-4B79-4C29-8245-0D91DF5F80DF}" type="slidenum">
              <a:rPr lang="zh-CN" altLang="en-US" smtClean="0">
                <a:ea typeface="宋体" charset="-122"/>
              </a:rPr>
              <a:pPr/>
              <a:t>39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E0C398-BE48-4C36-8E89-2532133C8891}" type="slidenum">
              <a:rPr lang="zh-CN" altLang="en-US" smtClean="0">
                <a:ea typeface="宋体" charset="-122"/>
              </a:rPr>
              <a:pPr/>
              <a:t>40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3CEEBA-51CE-4745-A0F6-4199F626AF30}" type="slidenum">
              <a:rPr lang="zh-CN" altLang="en-US" smtClean="0">
                <a:ea typeface="宋体" charset="-122"/>
              </a:rPr>
              <a:pPr/>
              <a:t>41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BE7AA1-4E67-4A96-B179-6873F56CC8E3}" type="slidenum">
              <a:rPr lang="zh-CN" altLang="en-US" smtClean="0">
                <a:ea typeface="宋体" charset="-122"/>
              </a:rPr>
              <a:pPr/>
              <a:t>42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9EB08E-44F4-4F8A-A20F-3FCC5D10DC65}" type="slidenum">
              <a:rPr lang="zh-CN" altLang="en-US" smtClean="0">
                <a:ea typeface="宋体" charset="-122"/>
              </a:rPr>
              <a:pPr/>
              <a:t>43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9D1735-91D4-43F2-86C7-04FF75CE0154}" type="slidenum">
              <a:rPr lang="zh-CN" altLang="en-US" smtClean="0">
                <a:ea typeface="宋体" charset="-122"/>
              </a:rPr>
              <a:pPr/>
              <a:t>44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C145CB-B68E-494C-A660-10EBC90B260C}" type="slidenum">
              <a:rPr lang="zh-CN" altLang="en-US" smtClean="0">
                <a:ea typeface="宋体" charset="-122"/>
              </a:rPr>
              <a:pPr/>
              <a:t>45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7E5C1-7B35-4185-A965-BA73EBD965C8}" type="slidenum">
              <a:rPr lang="zh-CN" altLang="en-US" smtClean="0">
                <a:ea typeface="宋体" charset="-122"/>
              </a:rPr>
              <a:pPr/>
              <a:t>46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CADD3C-07F6-4937-9672-06D2F6A88220}" type="slidenum">
              <a:rPr lang="zh-CN" altLang="en-US" smtClean="0">
                <a:ea typeface="宋体" charset="-122"/>
              </a:rPr>
              <a:pPr/>
              <a:t>47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201C71-476B-4C25-8201-B09C6110CA17}" type="slidenum">
              <a:rPr lang="zh-CN" altLang="en-US" smtClean="0">
                <a:ea typeface="宋体" charset="-122"/>
              </a:rPr>
              <a:pPr/>
              <a:t>48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F9AAE-1C9F-4D87-992B-0F88E7D46D57}" type="slidenum">
              <a:rPr lang="zh-CN" altLang="en-US" smtClean="0">
                <a:ea typeface="宋体" charset="-122"/>
              </a:rPr>
              <a:pPr/>
              <a:t>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C0117A-995C-45E6-857B-CA4B2F1CBB2E}" type="slidenum">
              <a:rPr lang="zh-CN" altLang="en-US" smtClean="0">
                <a:ea typeface="宋体" charset="-122"/>
              </a:rPr>
              <a:pPr/>
              <a:t>49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9036AB-7189-4773-A60F-AD35FF8F8A16}" type="slidenum">
              <a:rPr lang="zh-CN" altLang="en-US" smtClean="0">
                <a:ea typeface="宋体" charset="-122"/>
              </a:rPr>
              <a:pPr/>
              <a:t>50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FAF86C-A74A-427C-B24A-13DB91B39955}" type="slidenum">
              <a:rPr lang="zh-CN" altLang="en-US" smtClean="0">
                <a:ea typeface="宋体" charset="-122"/>
              </a:rPr>
              <a:pPr/>
              <a:t>51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33D56-FE93-428B-8315-8D6A651A1D54}" type="slidenum">
              <a:rPr lang="zh-CN" altLang="en-US" smtClean="0">
                <a:ea typeface="宋体" charset="-122"/>
              </a:rPr>
              <a:pPr/>
              <a:t>52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C39FBC-B457-4447-90B4-8D1B28F4EFD8}" type="slidenum">
              <a:rPr lang="zh-CN" altLang="en-US" smtClean="0">
                <a:ea typeface="宋体" charset="-122"/>
              </a:rPr>
              <a:pPr/>
              <a:t>53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114CE5-03D2-458F-A867-3BCAA4E9BA33}" type="slidenum">
              <a:rPr lang="zh-CN" altLang="en-US" smtClean="0">
                <a:ea typeface="宋体" charset="-122"/>
              </a:rPr>
              <a:pPr/>
              <a:t>54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61B5EF-CBA0-4857-B682-B9DFAFB76350}" type="slidenum">
              <a:rPr lang="zh-CN" altLang="en-US" smtClean="0">
                <a:ea typeface="宋体" charset="-122"/>
              </a:rPr>
              <a:pPr/>
              <a:t>55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BF1F2-EDE3-4B5C-9849-BE5CBEF0E6ED}" type="slidenum">
              <a:rPr lang="zh-CN" altLang="en-US" smtClean="0">
                <a:ea typeface="宋体" charset="-122"/>
              </a:rPr>
              <a:pPr/>
              <a:t>56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C7C80-428E-43E6-85A2-63A8694B80BD}" type="slidenum">
              <a:rPr lang="zh-CN" altLang="en-US" smtClean="0">
                <a:ea typeface="宋体" charset="-122"/>
              </a:rPr>
              <a:pPr/>
              <a:t>57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FCC77B-0CBE-4306-A532-19C022F9F256}" type="slidenum">
              <a:rPr lang="zh-CN" altLang="en-US" smtClean="0">
                <a:ea typeface="宋体" charset="-122"/>
              </a:rPr>
              <a:pPr/>
              <a:t>58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37EB30-C08C-434C-AF7B-DCF2E9A06E4F}" type="slidenum">
              <a:rPr lang="zh-CN" altLang="en-US" smtClean="0">
                <a:ea typeface="宋体" charset="-122"/>
              </a:rPr>
              <a:pPr/>
              <a:t>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B838FA-9F08-450C-A0EE-AC027D862114}" type="slidenum">
              <a:rPr lang="zh-CN" altLang="en-US" smtClean="0">
                <a:ea typeface="宋体" charset="-122"/>
              </a:rPr>
              <a:pPr/>
              <a:t>59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8F589-0850-4499-8292-399C35F30E30}" type="slidenum">
              <a:rPr lang="zh-CN" altLang="en-US" smtClean="0">
                <a:ea typeface="宋体" charset="-122"/>
              </a:rPr>
              <a:pPr/>
              <a:t>60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8C2D43-CB12-4C1E-9AE4-72D07E8EF56A}" type="slidenum">
              <a:rPr lang="zh-CN" altLang="en-US" smtClean="0">
                <a:ea typeface="宋体" charset="-122"/>
              </a:rPr>
              <a:pPr/>
              <a:t>63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B9E71F-2D99-49EC-B3B5-FE2ACFA8CB89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37914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E8C72-7794-4763-8345-2258CED2695A}" type="slidenum">
              <a:rPr lang="zh-CN" altLang="en-US" smtClean="0">
                <a:ea typeface="宋体" charset="-122"/>
              </a:rPr>
              <a:pPr/>
              <a:t>65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436946-4E28-4BA6-9459-E6CCE22998C9}" type="slidenum">
              <a:rPr lang="zh-CN" altLang="en-US" smtClean="0">
                <a:ea typeface="宋体" charset="-122"/>
              </a:rPr>
              <a:pPr/>
              <a:t>66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D9C447-3EEA-4428-ADBA-0C550D82BD3F}" type="slidenum">
              <a:rPr lang="zh-CN" altLang="en-US" smtClean="0">
                <a:ea typeface="宋体" charset="-122"/>
              </a:rPr>
              <a:pPr/>
              <a:t>67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43F959-D493-4B66-A0B1-498472CF7507}" type="slidenum">
              <a:rPr lang="zh-CN" altLang="en-US" smtClean="0">
                <a:ea typeface="宋体" charset="-122"/>
              </a:rPr>
              <a:pPr/>
              <a:t>68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5512B7-22B8-4B7A-82A6-8083E5E28F9A}" type="slidenum">
              <a:rPr lang="zh-CN" altLang="en-US" smtClean="0">
                <a:ea typeface="宋体" charset="-122"/>
              </a:rPr>
              <a:pPr/>
              <a:t>69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90DBD-C30A-4963-852E-C954C6ABA38C}" type="slidenum">
              <a:rPr lang="zh-CN" altLang="en-US" smtClean="0">
                <a:ea typeface="宋体" charset="-122"/>
              </a:rPr>
              <a:pPr/>
              <a:t>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A5EB16-2CEB-4944-A398-CE02217EE844}" type="slidenum">
              <a:rPr lang="zh-CN" altLang="en-US" smtClean="0">
                <a:ea typeface="宋体" charset="-122"/>
              </a:rPr>
              <a:pPr/>
              <a:t>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98AD95-6632-47F3-8049-ED8A28B0BEAF}" type="slidenum">
              <a:rPr lang="zh-CN" altLang="en-US" smtClean="0">
                <a:ea typeface="宋体" charset="-122"/>
              </a:rPr>
              <a:pPr/>
              <a:t>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65C012-4782-4ADB-9D8B-6870A97EAE14}" type="slidenum">
              <a:rPr lang="zh-CN" altLang="en-US" smtClean="0">
                <a:ea typeface="宋体" charset="-122"/>
              </a:rPr>
              <a:pPr/>
              <a:t>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G4 w 1000"/>
                <a:gd name="T3" fmla="*/ G1 h 1000"/>
              </a:gdLst>
              <a:ahLst/>
              <a:cxnLst>
                <a:cxn ang="0">
                  <a:pos x="0" y="0"/>
                </a:cxn>
                <a:cxn ang="0">
                  <a:pos x="4416" y="0"/>
                </a:cxn>
                <a:cxn ang="0">
                  <a:pos x="4917" y="500"/>
                </a:cxn>
                <a:cxn ang="0">
                  <a:pos x="4417" y="1000"/>
                </a:cxn>
                <a:cxn ang="0">
                  <a:pos x="0" y="1000"/>
                </a:cxn>
              </a:cxnLst>
              <a:rect l="T0" t="T1" r="T2" b="T3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eaLnBrk="1" hangingPunct="1">
                <a:defRPr/>
              </a:pPr>
              <a:endParaRPr lang="zh-CN" altLang="en-US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7719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719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27CE1-A4C7-4F84-8E65-5A8E83D0A1D2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534A6-D7CE-4DF2-8F77-4170A8E2B7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D180E-5013-472B-8632-427AC289EBC2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C180D-A8BD-40B6-8E7B-E565E601D5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85BE3-ABFC-4EA9-91AA-6E1713A2105D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1C0A8A-EE14-4D08-93CC-51D910056E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EED35-70A1-4DDA-BE25-0C0FF965CC14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D19D4-9FBE-4022-B5B1-CFCCE14BDA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11CF4-EA42-4698-A0BF-E4C6908272D5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73F8D-E907-4F9A-954E-630720CD23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57255-EC43-4FCD-A018-F91AE8EB3184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93712-8CC6-4E10-B389-4E352DBD68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15CE3-F816-49EF-ACB0-40B796807EAA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45829-A7FC-4219-8E97-C790A1F2F9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4EC91-22AF-4A53-BCBA-0E0A5EF08462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05D88-25BC-4D68-83BD-6DFA538B1E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F92A6-5D14-409C-8F9B-14431476FC21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CCF1F-42D5-4AAA-A875-338115BEEF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8D59F-5195-4F33-AAAE-EB65881AA030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21902-BBF1-4729-8013-032A328FFA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B1E28E-A1A6-474D-ADDE-4273FCCAF147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E898AB-CF5B-4459-9059-D611430151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135D5-3CA7-4A15-AD05-F34BF38B0589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8AAFD-35D1-4254-87A2-1776897B5D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/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476163" name="AutoShape 3"/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76164" name="AutoShape 4"/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G4 w 1000"/>
                <a:gd name="T3" fmla="*/ G1 h 1000"/>
              </a:gdLst>
              <a:ahLst/>
              <a:cxnLst>
                <a:cxn ang="0">
                  <a:pos x="0" y="0"/>
                </a:cxn>
                <a:cxn ang="0">
                  <a:pos x="6499" y="0"/>
                </a:cxn>
                <a:cxn ang="0">
                  <a:pos x="7000" y="500"/>
                </a:cxn>
                <a:cxn ang="0">
                  <a:pos x="6500" y="1000"/>
                </a:cxn>
                <a:cxn ang="0">
                  <a:pos x="0" y="1000"/>
                </a:cxn>
              </a:cxnLst>
              <a:rect l="T0" t="T1" r="T2" b="T3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eaLnBrk="1" hangingPunct="1">
                <a:defRPr/>
              </a:pPr>
              <a:endParaRPr lang="zh-CN" altLang="en-US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76165" name="Line 5"/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276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76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616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BA65652-089B-4148-96F1-73AD1FEE8142}" type="datetime1">
              <a:rPr lang="zh-CN" altLang="en-US"/>
              <a:pPr>
                <a:defRPr/>
              </a:pPr>
              <a:t>2014/9/17</a:t>
            </a:fld>
            <a:endParaRPr lang="en-US" altLang="zh-CN"/>
          </a:p>
        </p:txBody>
      </p:sp>
      <p:sp>
        <p:nvSpPr>
          <p:cNvPr id="47616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47617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EECDEE4-BF6C-4B92-9730-B8AB0B0252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35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9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5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65.png"/><Relationship Id="rId4" Type="http://schemas.openxmlformats.org/officeDocument/2006/relationships/oleObject" Target="../embeddings/oleObject3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0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7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8.png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2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45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9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87.png"/><Relationship Id="rId4" Type="http://schemas.openxmlformats.org/officeDocument/2006/relationships/oleObject" Target="../embeddings/oleObject46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486775" cy="16097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Chap 3 Geometric Representations (3) </a:t>
            </a:r>
            <a:r>
              <a:rPr lang="en-US" altLang="zh-CN" sz="2000" smtClean="0">
                <a:ea typeface="黑体" pitchFamily="49" charset="-122"/>
              </a:rPr>
              <a:t>(</a:t>
            </a:r>
            <a:r>
              <a:rPr lang="zh-CN" altLang="en-US" sz="2000" smtClean="0">
                <a:ea typeface="黑体" pitchFamily="49" charset="-122"/>
              </a:rPr>
              <a:t>几何表示</a:t>
            </a:r>
            <a:r>
              <a:rPr lang="en-US" altLang="zh-CN" sz="2000" smtClean="0">
                <a:ea typeface="黑体" pitchFamily="49" charset="-122"/>
              </a:rPr>
              <a:t>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en-US" altLang="zh-CN" sz="2800" smtClean="0">
                <a:ea typeface="黑体" pitchFamily="49" charset="-122"/>
              </a:rPr>
              <a:t>Li Guiqing</a:t>
            </a:r>
          </a:p>
          <a:p>
            <a:pPr algn="l" eaLnBrk="1" hangingPunct="1"/>
            <a:r>
              <a:rPr lang="en-US" altLang="zh-CN" sz="2800" smtClean="0">
                <a:ea typeface="黑体" pitchFamily="49" charset="-122"/>
              </a:rPr>
              <a:t>South China University of Technology</a:t>
            </a:r>
            <a:endParaRPr lang="zh-CN" altLang="en-US" sz="2800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CFBA20-B427-4515-93A4-1E79ACF254D6}" type="slidenum">
              <a:rPr lang="zh-CN" altLang="en-US" smtClean="0">
                <a:ea typeface="宋体" charset="-122"/>
              </a:rPr>
              <a:pPr/>
              <a:t>10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234362" cy="9144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黑体" pitchFamily="49" charset="-122"/>
              </a:rPr>
              <a:t>Advantages of Parametric Representation</a:t>
            </a:r>
            <a:r>
              <a:rPr lang="zh-CN" altLang="en-US" sz="3200" dirty="0" smtClean="0">
                <a:ea typeface="黑体" pitchFamily="49" charset="-122"/>
              </a:rPr>
              <a:t> </a:t>
            </a:r>
            <a:r>
              <a:rPr lang="en-US" altLang="zh-CN" sz="3200" dirty="0" smtClean="0">
                <a:ea typeface="黑体" pitchFamily="49" charset="-122"/>
              </a:rPr>
              <a:t>(</a:t>
            </a:r>
            <a:r>
              <a:rPr lang="zh-CN" altLang="en-US" sz="3200" dirty="0" smtClean="0">
                <a:ea typeface="黑体" pitchFamily="49" charset="-122"/>
              </a:rPr>
              <a:t>参数表示的优点</a:t>
            </a:r>
            <a:r>
              <a:rPr lang="en-US" altLang="zh-CN" sz="3200" dirty="0" smtClean="0">
                <a:ea typeface="黑体" pitchFamily="49" charset="-122"/>
              </a:rPr>
              <a:t>)</a:t>
            </a:r>
            <a:endParaRPr lang="zh-CN" altLang="en-US" sz="3200" dirty="0" smtClean="0">
              <a:ea typeface="黑体" pitchFamily="49" charset="-122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600200"/>
            <a:ext cx="7924800" cy="1900238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ea typeface="黑体" pitchFamily="49" charset="-122"/>
              </a:rPr>
              <a:t>Explicit representation (</a:t>
            </a:r>
            <a:r>
              <a:rPr lang="zh-CN" altLang="en-US" sz="2800" dirty="0" smtClean="0">
                <a:ea typeface="黑体" pitchFamily="49" charset="-122"/>
              </a:rPr>
              <a:t>参数表示是显式的</a:t>
            </a:r>
            <a:r>
              <a:rPr lang="en-US" altLang="zh-CN" sz="2800" dirty="0" smtClean="0">
                <a:ea typeface="黑体" pitchFamily="49" charset="-122"/>
              </a:rPr>
              <a:t>)</a:t>
            </a:r>
            <a:endParaRPr lang="zh-CN" altLang="en-US" sz="2800" dirty="0" smtClean="0">
              <a:ea typeface="黑体" pitchFamily="49" charset="-122"/>
            </a:endParaRPr>
          </a:p>
          <a:p>
            <a:pPr lvl="1" eaLnBrk="1" hangingPunct="1"/>
            <a:r>
              <a:rPr lang="en-US" altLang="zh-CN" sz="2400" dirty="0" smtClean="0">
                <a:ea typeface="黑体" pitchFamily="49" charset="-122"/>
              </a:rPr>
              <a:t>Easy to compute position for given point in parametric domain (</a:t>
            </a:r>
            <a:r>
              <a:rPr lang="zh-CN" altLang="en-US" sz="2400" dirty="0" smtClean="0">
                <a:ea typeface="黑体" pitchFamily="49" charset="-122"/>
              </a:rPr>
              <a:t>易于计算曲面上点的几何属性</a:t>
            </a:r>
            <a:r>
              <a:rPr lang="en-US" altLang="zh-CN" sz="2400" dirty="0" smtClean="0">
                <a:ea typeface="黑体" pitchFamily="49" charset="-122"/>
              </a:rPr>
              <a:t>)</a:t>
            </a:r>
            <a:endParaRPr lang="zh-CN" altLang="en-US" sz="2400" dirty="0" smtClean="0">
              <a:ea typeface="黑体" pitchFamily="49" charset="-122"/>
            </a:endParaRPr>
          </a:p>
          <a:p>
            <a:pPr lvl="1" eaLnBrk="1" hangingPunct="1"/>
            <a:r>
              <a:rPr lang="en-US" altLang="zh-CN" sz="2400" dirty="0" smtClean="0">
                <a:ea typeface="黑体" pitchFamily="49" charset="-122"/>
              </a:rPr>
              <a:t>Easy to convert to polygonal meshes</a:t>
            </a:r>
            <a:r>
              <a:rPr lang="zh-CN" altLang="en-US" sz="2400" dirty="0" smtClean="0">
                <a:ea typeface="黑体" pitchFamily="49" charset="-122"/>
              </a:rPr>
              <a:t> </a:t>
            </a:r>
            <a:r>
              <a:rPr lang="en-US" altLang="zh-CN" sz="2400" dirty="0" smtClean="0">
                <a:ea typeface="黑体" pitchFamily="49" charset="-122"/>
              </a:rPr>
              <a:t>(</a:t>
            </a:r>
            <a:r>
              <a:rPr lang="zh-CN" altLang="en-US" sz="2400" dirty="0" smtClean="0">
                <a:ea typeface="黑体" pitchFamily="49" charset="-122"/>
              </a:rPr>
              <a:t>易于网格化</a:t>
            </a:r>
            <a:r>
              <a:rPr lang="en-US" altLang="zh-CN" sz="2400" dirty="0" smtClean="0">
                <a:ea typeface="黑体" pitchFamily="49" charset="-122"/>
              </a:rPr>
              <a:t>)</a:t>
            </a:r>
            <a:endParaRPr lang="zh-CN" altLang="en-US" sz="2400" dirty="0" smtClean="0">
              <a:ea typeface="黑体" pitchFamily="49" charset="-122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588221"/>
            <a:ext cx="2552700" cy="2505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277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7244" y="3573016"/>
            <a:ext cx="2643188" cy="25034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13" y="3853892"/>
            <a:ext cx="2363297" cy="194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AE686A-CBC3-4EB3-802F-E0C1E5470F0E}" type="slidenum">
              <a:rPr lang="zh-CN" altLang="en-US" smtClean="0">
                <a:ea typeface="宋体" charset="-122"/>
              </a:rPr>
              <a:pPr/>
              <a:t>11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234362" cy="9144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黑体" pitchFamily="49" charset="-122"/>
              </a:rPr>
              <a:t>Advantages of Parametric Representation</a:t>
            </a:r>
            <a:endParaRPr lang="zh-CN" altLang="en-US" sz="3200" smtClean="0">
              <a:ea typeface="黑体" pitchFamily="49" charset="-122"/>
            </a:endParaRP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600200"/>
            <a:ext cx="7924800" cy="1042988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ea typeface="黑体" pitchFamily="2" charset="-122"/>
              </a:rPr>
              <a:t>Easy to compute geometric attributes</a:t>
            </a:r>
            <a:r>
              <a:rPr lang="en-US" altLang="zh-CN" sz="2800" dirty="0" smtClean="0">
                <a:ea typeface="黑体" pitchFamily="2" charset="-122"/>
              </a:rPr>
              <a:t>: (</a:t>
            </a:r>
            <a:r>
              <a:rPr lang="zh-CN" altLang="en-US" sz="2800" dirty="0" smtClean="0">
                <a:ea typeface="黑体" pitchFamily="2" charset="-122"/>
              </a:rPr>
              <a:t>微分几何：法向、曲率、</a:t>
            </a:r>
            <a:r>
              <a:rPr lang="zh-CN" altLang="en-US" sz="2800" dirty="0" smtClean="0">
                <a:solidFill>
                  <a:schemeClr val="accent5">
                    <a:lumMod val="50000"/>
                  </a:schemeClr>
                </a:solidFill>
                <a:ea typeface="黑体" pitchFamily="2" charset="-122"/>
              </a:rPr>
              <a:t>测地线</a:t>
            </a:r>
            <a:r>
              <a:rPr lang="zh-CN" altLang="en-US" sz="2800" dirty="0" smtClean="0">
                <a:ea typeface="黑体" pitchFamily="2" charset="-122"/>
              </a:rPr>
              <a:t>、曲率线等</a:t>
            </a:r>
            <a:r>
              <a:rPr lang="en-US" altLang="zh-CN" sz="2800" dirty="0" smtClean="0">
                <a:ea typeface="黑体" pitchFamily="2" charset="-122"/>
              </a:rPr>
              <a:t>)</a:t>
            </a:r>
            <a:endParaRPr lang="zh-CN" altLang="en-US" sz="2800" dirty="0" smtClean="0">
              <a:ea typeface="黑体" pitchFamily="2" charset="-122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714375" y="2786063"/>
          <a:ext cx="7480300" cy="23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r:id="rId4" imgW="9235103" imgH="2922031" progId="">
                  <p:embed/>
                </p:oleObj>
              </mc:Choice>
              <mc:Fallback>
                <p:oleObj r:id="rId4" imgW="9235103" imgH="2922031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2786063"/>
                        <a:ext cx="7480300" cy="2357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TextBox 6"/>
          <p:cNvSpPr txBox="1">
            <a:spLocks noChangeArrowheads="1"/>
          </p:cNvSpPr>
          <p:nvPr/>
        </p:nvSpPr>
        <p:spPr bwMode="auto">
          <a:xfrm>
            <a:off x="1000260" y="5357813"/>
            <a:ext cx="683392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/>
              <a:t>Pseudo-color visualization of mean </a:t>
            </a:r>
            <a:r>
              <a:rPr lang="en-US" altLang="zh-CN" sz="2400" b="1" dirty="0" smtClean="0"/>
              <a:t>curvature</a:t>
            </a:r>
          </a:p>
          <a:p>
            <a:r>
              <a:rPr lang="en-US" altLang="zh-CN" sz="2400" b="1" dirty="0" smtClean="0"/>
              <a:t>(</a:t>
            </a:r>
            <a:r>
              <a:rPr lang="zh-CN" altLang="en-US" sz="2400" b="1" dirty="0" smtClean="0"/>
              <a:t>平均曲率伪彩绘制</a:t>
            </a:r>
            <a:r>
              <a:rPr lang="en-US" altLang="zh-CN" sz="2400" b="1" dirty="0" smtClean="0"/>
              <a:t>)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3FD122-ABBC-4E2F-B28D-4C6E7E34F999}" type="slidenum">
              <a:rPr lang="zh-CN" altLang="en-US" smtClean="0">
                <a:ea typeface="宋体" charset="-122"/>
              </a:rPr>
              <a:pPr/>
              <a:t>12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234362" cy="9144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黑体" pitchFamily="49" charset="-122"/>
              </a:rPr>
              <a:t>Advantages of Parametric Representation</a:t>
            </a:r>
            <a:endParaRPr lang="zh-CN" altLang="en-US" sz="3200" smtClean="0">
              <a:ea typeface="黑体" pitchFamily="49" charset="-122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600200"/>
            <a:ext cx="7924800" cy="44196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smtClean="0">
                <a:ea typeface="黑体" pitchFamily="49" charset="-122"/>
              </a:rPr>
              <a:t>Easy to control the shape of the surfaces ? </a:t>
            </a:r>
            <a:endParaRPr lang="zh-CN" altLang="en-US" sz="2800" smtClean="0">
              <a:ea typeface="黑体" pitchFamily="49" charset="-122"/>
            </a:endParaRPr>
          </a:p>
          <a:p>
            <a:pPr lvl="1" eaLnBrk="1" hangingPunct="1"/>
            <a:r>
              <a:rPr lang="en-US" altLang="zh-CN" sz="2400" smtClean="0">
                <a:ea typeface="黑体" pitchFamily="49" charset="-122"/>
              </a:rPr>
              <a:t>B</a:t>
            </a:r>
            <a:r>
              <a:rPr lang="en-US" altLang="zh-CN" sz="2400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z="2400" smtClean="0">
                <a:ea typeface="黑体" pitchFamily="49" charset="-122"/>
              </a:rPr>
              <a:t>zier</a:t>
            </a:r>
            <a:r>
              <a:rPr lang="zh-CN" altLang="en-US" sz="2400" smtClean="0">
                <a:ea typeface="黑体" pitchFamily="49" charset="-122"/>
              </a:rPr>
              <a:t>、</a:t>
            </a:r>
            <a:r>
              <a:rPr lang="en-US" altLang="zh-CN" sz="2400" smtClean="0">
                <a:ea typeface="黑体" pitchFamily="49" charset="-122"/>
              </a:rPr>
              <a:t>B-</a:t>
            </a:r>
            <a:r>
              <a:rPr lang="zh-CN" altLang="en-US" sz="2400" smtClean="0">
                <a:ea typeface="黑体" pitchFamily="49" charset="-122"/>
              </a:rPr>
              <a:t>样条、</a:t>
            </a:r>
            <a:r>
              <a:rPr lang="en-US" altLang="zh-CN" sz="2400" smtClean="0">
                <a:ea typeface="黑体" pitchFamily="49" charset="-122"/>
              </a:rPr>
              <a:t>NURBS (Non-Uniform Rational B-Spline, </a:t>
            </a:r>
            <a:r>
              <a:rPr lang="zh-CN" altLang="en-US" sz="2400" smtClean="0">
                <a:ea typeface="黑体" pitchFamily="49" charset="-122"/>
              </a:rPr>
              <a:t>非均匀有理</a:t>
            </a:r>
            <a:r>
              <a:rPr lang="en-US" altLang="zh-CN" sz="2400" smtClean="0">
                <a:ea typeface="黑体" pitchFamily="49" charset="-122"/>
              </a:rPr>
              <a:t>B-</a:t>
            </a:r>
            <a:r>
              <a:rPr lang="zh-CN" altLang="en-US" sz="2400" smtClean="0">
                <a:ea typeface="黑体" pitchFamily="49" charset="-122"/>
              </a:rPr>
              <a:t>样条</a:t>
            </a:r>
            <a:r>
              <a:rPr lang="en-US" altLang="zh-CN" sz="2400" smtClean="0">
                <a:ea typeface="黑体" pitchFamily="49" charset="-122"/>
              </a:rPr>
              <a:t>)</a:t>
            </a:r>
            <a:r>
              <a:rPr lang="zh-CN" altLang="en-US" sz="2400" smtClean="0">
                <a:ea typeface="黑体" pitchFamily="49" charset="-122"/>
              </a:rPr>
              <a:t>曲线</a:t>
            </a:r>
            <a:r>
              <a:rPr lang="en-US" altLang="zh-CN" sz="2400" smtClean="0">
                <a:ea typeface="黑体" pitchFamily="49" charset="-122"/>
              </a:rPr>
              <a:t>/</a:t>
            </a:r>
            <a:r>
              <a:rPr lang="zh-CN" altLang="en-US" sz="2400" smtClean="0">
                <a:ea typeface="黑体" pitchFamily="49" charset="-122"/>
              </a:rPr>
              <a:t>曲面</a:t>
            </a:r>
          </a:p>
        </p:txBody>
      </p:sp>
      <p:pic>
        <p:nvPicPr>
          <p:cNvPr id="33797" name="图片 4" descr="dinov-all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3357563"/>
            <a:ext cx="8215313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TextBox 5"/>
          <p:cNvSpPr txBox="1">
            <a:spLocks noChangeArrowheads="1"/>
          </p:cNvSpPr>
          <p:nvPr/>
        </p:nvSpPr>
        <p:spPr bwMode="auto">
          <a:xfrm>
            <a:off x="1714500" y="5786438"/>
            <a:ext cx="6211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Mesh shape editing needs to solve large scale optimization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9818E8-1C4D-4F7D-B535-FDAD9BA691E6}" type="slidenum">
              <a:rPr lang="zh-CN" altLang="en-US" smtClean="0">
                <a:ea typeface="宋体" charset="-122"/>
              </a:rPr>
              <a:pPr/>
              <a:t>13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Agenda 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Parametric surfaces</a:t>
            </a:r>
            <a:endParaRPr lang="zh-CN" altLang="en-US" smtClean="0">
              <a:ea typeface="黑体" pitchFamily="49" charset="-122"/>
            </a:endParaRPr>
          </a:p>
          <a:p>
            <a:pPr lvl="1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What are parametric representations</a:t>
            </a:r>
            <a:endParaRPr lang="zh-CN" altLang="en-US" smtClean="0">
              <a:solidFill>
                <a:srgbClr val="C0C0C0"/>
              </a:solidFill>
              <a:ea typeface="黑体" pitchFamily="49" charset="-122"/>
            </a:endParaRPr>
          </a:p>
          <a:p>
            <a:pPr lvl="1" eaLnBrk="1" hangingPunct="1"/>
            <a:r>
              <a:rPr lang="en-US" altLang="zh-CN" smtClean="0">
                <a:ea typeface="黑体" pitchFamily="49" charset="-122"/>
              </a:rPr>
              <a:t>Parametric curves</a:t>
            </a:r>
            <a:endParaRPr lang="zh-CN" altLang="en-US" smtClean="0">
              <a:ea typeface="黑体" pitchFamily="49" charset="-122"/>
            </a:endParaRPr>
          </a:p>
          <a:p>
            <a:pPr lvl="2" eaLnBrk="1" hangingPunct="1"/>
            <a:r>
              <a:rPr lang="en-US" altLang="zh-CN" smtClean="0">
                <a:ea typeface="黑体" pitchFamily="49" charset="-122"/>
              </a:rPr>
              <a:t>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 curves(</a:t>
            </a:r>
            <a:r>
              <a:rPr lang="zh-CN" altLang="en-US" smtClean="0">
                <a:ea typeface="黑体" pitchFamily="49" charset="-122"/>
              </a:rPr>
              <a:t>曲线</a:t>
            </a:r>
            <a:r>
              <a:rPr lang="en-US" altLang="zh-CN" smtClean="0">
                <a:ea typeface="黑体" pitchFamily="49" charset="-122"/>
              </a:rPr>
              <a:t>)</a:t>
            </a:r>
            <a:endParaRPr lang="zh-CN" altLang="en-US" smtClean="0">
              <a:ea typeface="黑体" pitchFamily="49" charset="-122"/>
            </a:endParaRP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B-spline (B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样条曲线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)</a:t>
            </a:r>
            <a:endParaRPr lang="zh-CN" altLang="en-US" smtClean="0">
              <a:solidFill>
                <a:srgbClr val="C0C0C0"/>
              </a:solidFill>
              <a:ea typeface="黑体" pitchFamily="49" charset="-122"/>
            </a:endParaRP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NURBS(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非均匀有理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B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样条曲线）</a:t>
            </a:r>
          </a:p>
          <a:p>
            <a:pPr lvl="1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Parametric surfaces</a:t>
            </a:r>
            <a:endParaRPr lang="zh-CN" altLang="en-US" smtClean="0">
              <a:solidFill>
                <a:srgbClr val="C0C0C0"/>
              </a:solidFill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Applications</a:t>
            </a:r>
            <a:endParaRPr lang="zh-CN" altLang="en-US" smtClean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9FEEAB-44C0-437A-8D6F-8449A377D86D}" type="slidenum">
              <a:rPr lang="zh-CN" altLang="en-US" smtClean="0">
                <a:ea typeface="宋体" charset="-122"/>
              </a:rPr>
              <a:pPr/>
              <a:t>14</a:t>
            </a:fld>
            <a:endParaRPr lang="en-US" altLang="zh-CN" smtClean="0">
              <a:ea typeface="宋体" charset="-122"/>
            </a:endParaRPr>
          </a:p>
        </p:txBody>
      </p:sp>
      <p:pic>
        <p:nvPicPr>
          <p:cNvPr id="35844" name="Picture 11" descr="C:\Dokumente und Einstellungen\alx\Eigene Dateien\Eigene Dokumente\Studium\Semester 2 (SS04) - Ferienakademie\Vortrag\Images\Font construction @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2309342"/>
            <a:ext cx="24130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7" descr="C:\Dokumente und Einstellungen\alx\Eigene Dateien\Eigene Dokumente\Studium\Semester 2 (SS04) - Ferienakademie\Vortrag\Internet\(images)\industry rob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75" y="2286000"/>
            <a:ext cx="1887538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5" descr="C:\Dokumente und Einstellungen\alx\Eigene Dateien\Eigene Dokumente\Studium\Semester 2 (SS04) - Ferienakademie\Vortrag\Internet\(images)\bugg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2816" y="2228429"/>
            <a:ext cx="2133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241628" y="1772816"/>
            <a:ext cx="95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Font</a:t>
            </a:r>
            <a:r>
              <a:rPr lang="en-US" altLang="zh-CN" sz="2400" dirty="0"/>
              <a:t>s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480748" y="1825972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Path planning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96423" y="1628800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Shape design</a:t>
            </a:r>
            <a:endParaRPr lang="zh-CN" altLang="en-US" sz="2400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437112"/>
            <a:ext cx="16192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58" y="4034168"/>
            <a:ext cx="2862658" cy="207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4D9141-FED2-494D-9523-98A275177B72}" type="slidenum">
              <a:rPr lang="zh-CN" altLang="en-US" smtClean="0">
                <a:ea typeface="宋体" charset="-122"/>
              </a:rPr>
              <a:pPr/>
              <a:t>15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</a:t>
            </a:r>
            <a:r>
              <a:rPr lang="zh-CN" altLang="en-US" smtClean="0">
                <a:ea typeface="黑体" pitchFamily="49" charset="-122"/>
              </a:rPr>
              <a:t>曲线</a:t>
            </a:r>
          </a:p>
        </p:txBody>
      </p:sp>
      <p:graphicFrame>
        <p:nvGraphicFramePr>
          <p:cNvPr id="8194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60798650"/>
              </p:ext>
            </p:extLst>
          </p:nvPr>
        </p:nvGraphicFramePr>
        <p:xfrm>
          <a:off x="2267744" y="1827758"/>
          <a:ext cx="3886200" cy="347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PBrush" r:id="rId4" imgW="8573697" imgH="7276190" progId="PBrush">
                  <p:embed/>
                </p:oleObj>
              </mc:Choice>
              <mc:Fallback>
                <p:oleObj name="PBrush" r:id="rId4" imgW="8573697" imgH="727619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827758"/>
                        <a:ext cx="3886200" cy="347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3702471" y="2629445"/>
            <a:ext cx="16589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400">
                <a:ea typeface="黑体" pitchFamily="49" charset="-122"/>
              </a:rPr>
              <a:t>Bézier</a:t>
            </a:r>
            <a:r>
              <a:rPr lang="zh-CN" altLang="en-US" sz="2400">
                <a:latin typeface="Times New Roman" pitchFamily="18" charset="0"/>
                <a:ea typeface="黑体" pitchFamily="49" charset="-122"/>
              </a:rPr>
              <a:t>曲线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3009" y="2120444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给定四个点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4D9141-FED2-494D-9523-98A275177B72}" type="slidenum">
              <a:rPr lang="zh-CN" altLang="en-US" smtClean="0">
                <a:ea typeface="宋体" charset="-122"/>
              </a:rPr>
              <a:pPr/>
              <a:t>16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</a:t>
            </a:r>
            <a:r>
              <a:rPr lang="zh-CN" altLang="en-US" smtClean="0">
                <a:ea typeface="黑体" pitchFamily="49" charset="-122"/>
              </a:rPr>
              <a:t>曲线</a:t>
            </a:r>
          </a:p>
        </p:txBody>
      </p:sp>
      <p:pic>
        <p:nvPicPr>
          <p:cNvPr id="8197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85813" y="1481138"/>
            <a:ext cx="2500312" cy="3306762"/>
          </a:xfrm>
          <a:noFill/>
        </p:spPr>
      </p:pic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428625" y="4813300"/>
            <a:ext cx="3214688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ea typeface="黑体" pitchFamily="49" charset="-122"/>
              </a:rPr>
              <a:t>Pierre </a:t>
            </a:r>
            <a:r>
              <a:rPr lang="en-US" altLang="zh-CN" sz="2400" dirty="0" err="1">
                <a:ea typeface="黑体" pitchFamily="49" charset="-122"/>
              </a:rPr>
              <a:t>Bézier</a:t>
            </a:r>
            <a:r>
              <a:rPr lang="en-US" altLang="zh-CN" sz="2400" dirty="0">
                <a:ea typeface="黑体" pitchFamily="49" charset="-122"/>
              </a:rPr>
              <a:t> (1910-1999)  </a:t>
            </a:r>
            <a:r>
              <a:rPr lang="en-US" altLang="zh-CN" sz="2400" b="1" dirty="0"/>
              <a:t> in Renault</a:t>
            </a:r>
            <a:endParaRPr lang="en-US" altLang="zh-CN" sz="2400" dirty="0">
              <a:ea typeface="黑体" pitchFamily="49" charset="-122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0"/>
            <a:ext cx="436245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62" y="3573016"/>
            <a:ext cx="4342061" cy="270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9773"/>
            <a:ext cx="313372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0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428625" y="5072063"/>
            <a:ext cx="828675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2400" kern="0" dirty="0">
                <a:latin typeface="+mn-lt"/>
                <a:ea typeface="黑体" pitchFamily="49" charset="-122"/>
              </a:rPr>
              <a:t>                 </a:t>
            </a:r>
            <a:r>
              <a:rPr lang="en-US" altLang="zh-CN" sz="2400" kern="0" dirty="0" smtClean="0">
                <a:latin typeface="+mn-lt"/>
                <a:ea typeface="黑体" pitchFamily="49" charset="-122"/>
              </a:rPr>
              <a:t>: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+mn-lt"/>
                <a:ea typeface="黑体" pitchFamily="49" charset="-122"/>
              </a:rPr>
              <a:t>control polygon(</a:t>
            </a:r>
            <a:r>
              <a:rPr lang="zh-CN" altLang="en-US" sz="2400" kern="0" dirty="0" smtClean="0">
                <a:ea typeface="黑体" pitchFamily="49" charset="-122"/>
              </a:rPr>
              <a:t>控制</a:t>
            </a:r>
            <a:r>
              <a:rPr lang="zh-CN" altLang="en-US" sz="2400" kern="0" dirty="0">
                <a:ea typeface="黑体" pitchFamily="49" charset="-122"/>
              </a:rPr>
              <a:t>多边形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+mn-lt"/>
                <a:ea typeface="黑体" pitchFamily="49" charset="-122"/>
              </a:rPr>
              <a:t>)</a:t>
            </a:r>
            <a:r>
              <a:rPr lang="en-US" altLang="zh-CN" sz="2400" kern="0" dirty="0" smtClean="0">
                <a:latin typeface="+mn-lt"/>
                <a:ea typeface="黑体" pitchFamily="49" charset="-122"/>
              </a:rPr>
              <a:t>.</a:t>
            </a:r>
            <a:endParaRPr lang="en-US" altLang="zh-CN" sz="2400" kern="0" dirty="0">
              <a:latin typeface="+mn-lt"/>
              <a:ea typeface="黑体" pitchFamily="49" charset="-122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28625" y="4143375"/>
            <a:ext cx="82867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2400" kern="0" dirty="0">
                <a:latin typeface="+mn-lt"/>
                <a:ea typeface="黑体" pitchFamily="49" charset="-122"/>
              </a:rPr>
              <a:t>    :</a:t>
            </a:r>
            <a:r>
              <a:rPr lang="en-US" altLang="zh-CN" sz="2400" b="1" kern="0" dirty="0" err="1">
                <a:solidFill>
                  <a:srgbClr val="C00000"/>
                </a:solidFill>
                <a:latin typeface="+mn-lt"/>
                <a:ea typeface="黑体" pitchFamily="49" charset="-122"/>
              </a:rPr>
              <a:t>Bézier</a:t>
            </a:r>
            <a:r>
              <a:rPr lang="en-US" altLang="zh-CN" sz="2400" b="1" kern="0" dirty="0">
                <a:solidFill>
                  <a:srgbClr val="C00000"/>
                </a:solidFill>
                <a:latin typeface="+mn-lt"/>
                <a:ea typeface="黑体" pitchFamily="49" charset="-122"/>
              </a:rPr>
              <a:t> 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+mn-lt"/>
                <a:ea typeface="黑体" pitchFamily="49" charset="-122"/>
              </a:rPr>
              <a:t>系数</a:t>
            </a:r>
            <a:r>
              <a:rPr lang="en-US" altLang="zh-CN" sz="2400" b="1" kern="0" dirty="0" smtClean="0">
                <a:solidFill>
                  <a:srgbClr val="C00000"/>
                </a:solidFill>
                <a:latin typeface="+mn-lt"/>
                <a:ea typeface="黑体" pitchFamily="49" charset="-122"/>
              </a:rPr>
              <a:t>, 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+mn-lt"/>
                <a:ea typeface="黑体" pitchFamily="49" charset="-122"/>
              </a:rPr>
              <a:t>是</a:t>
            </a:r>
            <a:r>
              <a:rPr lang="en-US" altLang="zh-CN" sz="2400" kern="0" dirty="0" smtClean="0">
                <a:latin typeface="+mn-lt"/>
                <a:ea typeface="黑体" pitchFamily="49" charset="-122"/>
              </a:rPr>
              <a:t>3D</a:t>
            </a:r>
            <a:r>
              <a:rPr lang="zh-CN" altLang="en-US" sz="2400" kern="0" dirty="0" smtClean="0">
                <a:latin typeface="+mn-lt"/>
                <a:ea typeface="黑体" pitchFamily="49" charset="-122"/>
              </a:rPr>
              <a:t>点</a:t>
            </a:r>
            <a:r>
              <a:rPr lang="en-US" altLang="zh-CN" sz="2400" kern="0" dirty="0" smtClean="0">
                <a:latin typeface="+mn-lt"/>
                <a:ea typeface="黑体" pitchFamily="49" charset="-122"/>
              </a:rPr>
              <a:t>. </a:t>
            </a:r>
            <a:r>
              <a:rPr lang="en-US" altLang="zh-CN" sz="2400" b="1" kern="0" dirty="0">
                <a:solidFill>
                  <a:srgbClr val="C00000"/>
                </a:solidFill>
                <a:latin typeface="+mn-lt"/>
                <a:ea typeface="黑体" pitchFamily="49" charset="-122"/>
              </a:rPr>
              <a:t>R(t): </a:t>
            </a:r>
            <a:r>
              <a:rPr lang="en-US" altLang="zh-CN" sz="2400" b="1" kern="0" dirty="0" smtClean="0">
                <a:solidFill>
                  <a:srgbClr val="C00000"/>
                </a:solidFill>
                <a:latin typeface="+mn-lt"/>
                <a:ea typeface="黑体" pitchFamily="49" charset="-122"/>
              </a:rPr>
              <a:t>3D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+mn-lt"/>
                <a:ea typeface="黑体" pitchFamily="49" charset="-122"/>
              </a:rPr>
              <a:t>向量函数</a:t>
            </a:r>
            <a:endParaRPr lang="en-US" altLang="zh-CN" sz="2400" kern="0" dirty="0">
              <a:solidFill>
                <a:srgbClr val="C00000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922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1934AE-A776-42A8-A297-7F2FAF2892A6}" type="slidenum">
              <a:rPr lang="zh-CN" altLang="en-US" smtClean="0">
                <a:ea typeface="宋体" charset="-122"/>
              </a:rPr>
              <a:pPr/>
              <a:t>17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81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8625" y="1428750"/>
            <a:ext cx="8286750" cy="5715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黑体" pitchFamily="49" charset="-122"/>
              </a:rPr>
              <a:t>A </a:t>
            </a:r>
            <a:r>
              <a:rPr lang="en-US" altLang="zh-CN" b="1" dirty="0" err="1" smtClean="0">
                <a:solidFill>
                  <a:srgbClr val="FF0000"/>
                </a:solidFill>
                <a:ea typeface="黑体" pitchFamily="49" charset="-122"/>
              </a:rPr>
              <a:t>B</a:t>
            </a:r>
            <a:r>
              <a:rPr lang="en-US" altLang="zh-CN" b="1" dirty="0" err="1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b="1" dirty="0" err="1" smtClean="0">
                <a:solidFill>
                  <a:srgbClr val="FF0000"/>
                </a:solidFill>
                <a:ea typeface="黑体" pitchFamily="49" charset="-122"/>
              </a:rPr>
              <a:t>zier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</a:rPr>
              <a:t> curve of degree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n </a:t>
            </a:r>
            <a:r>
              <a:rPr lang="en-US" altLang="zh-CN" dirty="0" smtClean="0">
                <a:latin typeface="+mj-lt"/>
                <a:ea typeface="黑体" pitchFamily="49" charset="-122"/>
              </a:rPr>
              <a:t>is defined as</a:t>
            </a:r>
            <a:endParaRPr lang="zh-CN" altLang="en-US" dirty="0" smtClean="0">
              <a:latin typeface="+mj-lt"/>
              <a:ea typeface="黑体" pitchFamily="49" charset="-122"/>
            </a:endParaRPr>
          </a:p>
        </p:txBody>
      </p:sp>
      <p:sp>
        <p:nvSpPr>
          <p:cNvPr id="92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黑体" pitchFamily="49" charset="-122"/>
              </a:rPr>
              <a:t>Definition of B</a:t>
            </a:r>
            <a:r>
              <a:rPr lang="en-US" altLang="zh-CN" sz="3600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z="3600" smtClean="0">
                <a:ea typeface="黑体" pitchFamily="49" charset="-122"/>
              </a:rPr>
              <a:t>zier curves(</a:t>
            </a:r>
            <a:r>
              <a:rPr lang="zh-CN" altLang="en-US" sz="3600" smtClean="0">
                <a:ea typeface="黑体" pitchFamily="49" charset="-122"/>
              </a:rPr>
              <a:t>曲线定义</a:t>
            </a:r>
            <a:r>
              <a:rPr lang="en-US" altLang="zh-CN" sz="3600" smtClean="0">
                <a:ea typeface="黑体" pitchFamily="49" charset="-122"/>
              </a:rPr>
              <a:t>)</a:t>
            </a:r>
            <a:endParaRPr lang="zh-CN" altLang="en-US" sz="3600" smtClean="0">
              <a:ea typeface="黑体" pitchFamily="49" charset="-122"/>
            </a:endParaRPr>
          </a:p>
        </p:txBody>
      </p:sp>
      <p:sp>
        <p:nvSpPr>
          <p:cNvPr id="9229" name="Rectangle 4"/>
          <p:cNvSpPr>
            <a:spLocks noChangeArrowheads="1"/>
          </p:cNvSpPr>
          <p:nvPr/>
        </p:nvSpPr>
        <p:spPr bwMode="auto">
          <a:xfrm>
            <a:off x="0" y="29162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/>
        </p:nvGraphicFramePr>
        <p:xfrm>
          <a:off x="2143125" y="1857375"/>
          <a:ext cx="2947988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" name="Equation" r:id="rId4" imgW="1079032" imgH="393529" progId="">
                  <p:embed/>
                </p:oleObj>
              </mc:Choice>
              <mc:Fallback>
                <p:oleObj name="Equation" r:id="rId4" imgW="1079032" imgH="393529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1857375"/>
                        <a:ext cx="2947988" cy="1068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0" name="Rectangle 6"/>
          <p:cNvSpPr>
            <a:spLocks noChangeArrowheads="1"/>
          </p:cNvSpPr>
          <p:nvPr/>
        </p:nvSpPr>
        <p:spPr bwMode="auto">
          <a:xfrm>
            <a:off x="0" y="3306763"/>
            <a:ext cx="279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1" hangingPunct="1"/>
            <a:r>
              <a:rPr lang="zh-CN" altLang="en-US" sz="1000">
                <a:latin typeface="Times New Roman" pitchFamily="18" charset="0"/>
              </a:rPr>
              <a:t>   </a:t>
            </a:r>
            <a:endParaRPr lang="zh-CN" altLang="en-US" sz="2400">
              <a:latin typeface="Times New Roman" pitchFamily="18" charset="0"/>
            </a:endParaRPr>
          </a:p>
        </p:txBody>
      </p:sp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5715000" y="2214563"/>
          <a:ext cx="1214438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" name="Equation" r:id="rId6" imgW="457002" imgH="165028" progId="">
                  <p:embed/>
                </p:oleObj>
              </mc:Choice>
              <mc:Fallback>
                <p:oleObj name="Equation" r:id="rId6" imgW="457002" imgH="165028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214563"/>
                        <a:ext cx="1214438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9"/>
          <p:cNvGraphicFramePr>
            <a:graphicFrameLocks noChangeAspect="1"/>
          </p:cNvGraphicFramePr>
          <p:nvPr/>
        </p:nvGraphicFramePr>
        <p:xfrm>
          <a:off x="1719064" y="3428166"/>
          <a:ext cx="3068960" cy="60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Equation" r:id="rId8" imgW="1206500" imgH="241300" progId="">
                  <p:embed/>
                </p:oleObj>
              </mc:Choice>
              <mc:Fallback>
                <p:oleObj name="Equation" r:id="rId8" imgW="1206500" imgH="24130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064" y="3428166"/>
                        <a:ext cx="3068960" cy="606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10"/>
          <p:cNvGraphicFramePr>
            <a:graphicFrameLocks noChangeAspect="1"/>
          </p:cNvGraphicFramePr>
          <p:nvPr/>
        </p:nvGraphicFramePr>
        <p:xfrm>
          <a:off x="5292080" y="3501008"/>
          <a:ext cx="2448272" cy="562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Equation" r:id="rId10" imgW="1040948" imgH="241195" progId="">
                  <p:embed/>
                </p:oleObj>
              </mc:Choice>
              <mc:Fallback>
                <p:oleObj name="Equation" r:id="rId10" imgW="1040948" imgH="241195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3501008"/>
                        <a:ext cx="2448272" cy="5628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198" name="Object 14"/>
          <p:cNvGraphicFramePr>
            <a:graphicFrameLocks noChangeAspect="1"/>
          </p:cNvGraphicFramePr>
          <p:nvPr/>
        </p:nvGraphicFramePr>
        <p:xfrm>
          <a:off x="1187624" y="5013176"/>
          <a:ext cx="1619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" name="Equation" r:id="rId12" imgW="647640" imgH="228600" progId="Equation.3">
                  <p:embed/>
                </p:oleObj>
              </mc:Choice>
              <mc:Fallback>
                <p:oleObj name="Equation" r:id="rId12" imgW="64764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5013176"/>
                        <a:ext cx="16192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1259632" y="4153644"/>
          <a:ext cx="412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5" name="Equation" r:id="rId14" imgW="164880" imgH="228600" progId="Equation.3">
                  <p:embed/>
                </p:oleObj>
              </mc:Choice>
              <mc:Fallback>
                <p:oleObj name="Equation" r:id="rId14" imgW="16488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4153644"/>
                        <a:ext cx="4127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28625" y="2857500"/>
            <a:ext cx="82867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00100" lvl="1" indent="-342900" algn="l" eaLnBrk="1" hangingPunct="1">
              <a:spcBef>
                <a:spcPct val="8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2400" kern="0" dirty="0" smtClean="0">
                <a:latin typeface="Times New Roman" pitchFamily="18" charset="0"/>
                <a:ea typeface="黑体" pitchFamily="49" charset="-122"/>
              </a:rPr>
              <a:t>Base functions(</a:t>
            </a:r>
            <a:r>
              <a:rPr lang="zh-CN" altLang="en-US" sz="2400" kern="0" dirty="0" smtClean="0">
                <a:latin typeface="Times New Roman" pitchFamily="18" charset="0"/>
                <a:ea typeface="黑体" pitchFamily="49" charset="-122"/>
              </a:rPr>
              <a:t>基函数</a:t>
            </a:r>
            <a:r>
              <a:rPr lang="en-US" altLang="zh-CN" sz="2400" kern="0" dirty="0" smtClean="0">
                <a:latin typeface="Times New Roman" pitchFamily="18" charset="0"/>
                <a:ea typeface="黑体" pitchFamily="49" charset="-122"/>
              </a:rPr>
              <a:t>): {</a:t>
            </a:r>
            <a:r>
              <a:rPr lang="en-US" altLang="zh-CN" sz="2400" i="1" kern="0" dirty="0" err="1">
                <a:latin typeface="Times New Roman" pitchFamily="18" charset="0"/>
                <a:ea typeface="黑体" pitchFamily="49" charset="-122"/>
              </a:rPr>
              <a:t>B</a:t>
            </a:r>
            <a:r>
              <a:rPr lang="en-US" altLang="zh-CN" sz="2400" i="1" kern="0" baseline="-25000" dirty="0" err="1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400" kern="0" baseline="-25000" dirty="0" err="1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sz="2400" i="1" kern="0" baseline="-25000" dirty="0" err="1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400" kern="0" dirty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400" i="1" kern="0" dirty="0">
                <a:latin typeface="Times New Roman" pitchFamily="18" charset="0"/>
                <a:ea typeface="黑体" pitchFamily="49" charset="-122"/>
              </a:rPr>
              <a:t>t</a:t>
            </a:r>
            <a:r>
              <a:rPr lang="en-US" altLang="zh-CN" sz="2400" kern="0" dirty="0">
                <a:latin typeface="Times New Roman" pitchFamily="18" charset="0"/>
                <a:ea typeface="黑体" pitchFamily="49" charset="-122"/>
              </a:rPr>
              <a:t>)} </a:t>
            </a:r>
            <a:r>
              <a:rPr lang="en-US" altLang="zh-CN" sz="2400" kern="0" dirty="0" smtClean="0">
                <a:latin typeface="+mn-lt"/>
                <a:ea typeface="黑体" pitchFamily="49" charset="-122"/>
              </a:rPr>
              <a:t>(</a:t>
            </a:r>
            <a:r>
              <a:rPr lang="zh-CN" altLang="en-US" sz="2400" kern="0" dirty="0" smtClean="0">
                <a:latin typeface="+mn-lt"/>
                <a:ea typeface="黑体" pitchFamily="49" charset="-122"/>
              </a:rPr>
              <a:t>或</a:t>
            </a:r>
            <a:r>
              <a:rPr lang="en-US" altLang="zh-CN" sz="2400" kern="0" dirty="0" smtClean="0">
                <a:latin typeface="+mn-lt"/>
                <a:ea typeface="黑体" pitchFamily="49" charset="-122"/>
              </a:rPr>
              <a:t>blending function)</a:t>
            </a:r>
            <a:r>
              <a:rPr lang="zh-CN" altLang="en-US" sz="2400" kern="0" dirty="0" smtClean="0">
                <a:latin typeface="+mn-lt"/>
                <a:ea typeface="黑体" pitchFamily="49" charset="-122"/>
              </a:rPr>
              <a:t>：</a:t>
            </a:r>
            <a:endParaRPr lang="en-US" altLang="zh-CN" sz="2400" kern="0" dirty="0">
              <a:latin typeface="+mn-lt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2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8199" grpId="0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122863" y="2160588"/>
          <a:ext cx="3449637" cy="30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BMP 图像" r:id="rId4" imgW="8573697" imgH="7276190" progId="PBrush">
                  <p:embed/>
                </p:oleObj>
              </mc:Choice>
              <mc:Fallback>
                <p:oleObj name="BMP 图像" r:id="rId4" imgW="8573697" imgH="7276190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199"/>
                      <a:stretch>
                        <a:fillRect/>
                      </a:stretch>
                    </p:blipFill>
                    <p:spPr bwMode="auto">
                      <a:xfrm>
                        <a:off x="5122863" y="2160588"/>
                        <a:ext cx="3449637" cy="305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C28A50-3DBD-443A-A326-2B91F3C2791F}" type="slidenum">
              <a:rPr lang="zh-CN" altLang="en-US" smtClean="0">
                <a:ea typeface="宋体" charset="-122"/>
              </a:rPr>
              <a:pPr/>
              <a:t>18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</a:t>
            </a:r>
            <a:r>
              <a:rPr lang="zh-CN" altLang="en-US" smtClean="0">
                <a:ea typeface="黑体" pitchFamily="49" charset="-122"/>
              </a:rPr>
              <a:t>曲线性质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428750"/>
            <a:ext cx="5889625" cy="1071563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smtClean="0">
                <a:ea typeface="黑体" pitchFamily="49" charset="-122"/>
              </a:rPr>
              <a:t>Endpoint interpolation</a:t>
            </a:r>
            <a:r>
              <a:rPr lang="zh-CN" altLang="en-US" sz="2800" smtClean="0">
                <a:ea typeface="黑体" pitchFamily="49" charset="-122"/>
              </a:rPr>
              <a:t>端点插值：</a:t>
            </a:r>
          </a:p>
          <a:p>
            <a:pPr lvl="1" eaLnBrk="1" hangingPunct="1"/>
            <a:r>
              <a:rPr lang="en-US" altLang="zh-CN" sz="2600" b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smtClean="0">
                <a:latin typeface="Times New Roman" pitchFamily="18" charset="0"/>
                <a:ea typeface="黑体" pitchFamily="49" charset="-122"/>
              </a:rPr>
              <a:t>(0)=</a:t>
            </a:r>
            <a:r>
              <a:rPr lang="en-US" altLang="zh-CN" sz="2600" b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baseline="-25000" smtClean="0">
                <a:latin typeface="Times New Roman" pitchFamily="18" charset="0"/>
                <a:ea typeface="黑体" pitchFamily="49" charset="-122"/>
              </a:rPr>
              <a:t>0</a:t>
            </a:r>
            <a:r>
              <a:rPr lang="en-US" altLang="zh-CN" sz="2600" smtClean="0">
                <a:latin typeface="Times New Roman" pitchFamily="18" charset="0"/>
                <a:ea typeface="黑体" pitchFamily="49" charset="-122"/>
              </a:rPr>
              <a:t>   </a:t>
            </a:r>
            <a:r>
              <a:rPr lang="en-US" altLang="zh-CN" sz="2600" b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smtClean="0">
                <a:latin typeface="Times New Roman" pitchFamily="18" charset="0"/>
                <a:ea typeface="黑体" pitchFamily="49" charset="-122"/>
              </a:rPr>
              <a:t>(1)=</a:t>
            </a:r>
            <a:r>
              <a:rPr lang="en-US" altLang="zh-CN" sz="2600" b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i="1" baseline="-25000" smtClean="0">
                <a:latin typeface="Times New Roman" pitchFamily="18" charset="0"/>
                <a:ea typeface="黑体" pitchFamily="49" charset="-122"/>
              </a:rPr>
              <a:t>n</a:t>
            </a:r>
            <a:endParaRPr lang="en-US" altLang="zh-CN" sz="2600" baseline="-25000" smtClean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6286500" y="2357438"/>
            <a:ext cx="22685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400">
                <a:ea typeface="黑体" pitchFamily="49" charset="-122"/>
              </a:rPr>
              <a:t>三次</a:t>
            </a:r>
            <a:r>
              <a:rPr lang="en-US" altLang="zh-CN" sz="2400">
                <a:ea typeface="黑体" pitchFamily="49" charset="-122"/>
              </a:rPr>
              <a:t>Bézier</a:t>
            </a:r>
            <a:r>
              <a:rPr lang="zh-CN" altLang="en-US" sz="2400">
                <a:latin typeface="Times New Roman" pitchFamily="18" charset="0"/>
                <a:ea typeface="黑体" pitchFamily="49" charset="-122"/>
              </a:rPr>
              <a:t>曲线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1500" y="2535238"/>
            <a:ext cx="5889625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5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Tangent at endpoints(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切向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)</a:t>
            </a:r>
            <a:endParaRPr lang="zh-CN" altLang="en-US" sz="2800" kern="0" dirty="0">
              <a:latin typeface="+mn-lt"/>
              <a:ea typeface="黑体" pitchFamily="49" charset="-122"/>
            </a:endParaRP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600" b="1" kern="0" dirty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  <a:sym typeface="Symbol" pitchFamily="18" charset="2"/>
              </a:rPr>
              <a:t>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(0)=</a:t>
            </a:r>
            <a:r>
              <a:rPr lang="en-US" altLang="zh-CN" sz="2600" i="1" kern="0" dirty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600" b="1" kern="0" dirty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kern="0" baseline="-25000" dirty="0">
                <a:latin typeface="Times New Roman" pitchFamily="18" charset="0"/>
                <a:ea typeface="黑体" pitchFamily="49" charset="-122"/>
              </a:rPr>
              <a:t>1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−</a:t>
            </a:r>
            <a:r>
              <a:rPr lang="en-US" altLang="zh-CN" sz="2600" b="1" kern="0" dirty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kern="0" baseline="-25000" dirty="0">
                <a:latin typeface="Times New Roman" pitchFamily="18" charset="0"/>
                <a:ea typeface="黑体" pitchFamily="49" charset="-122"/>
              </a:rPr>
              <a:t>0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)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600" b="1" kern="0" dirty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  <a:sym typeface="Symbol" pitchFamily="18" charset="2"/>
              </a:rPr>
              <a:t>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(1)=</a:t>
            </a:r>
            <a:r>
              <a:rPr lang="en-US" altLang="zh-CN" sz="2600" i="1" kern="0" dirty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600" b="1" kern="0" dirty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i="1" kern="0" baseline="-25000" dirty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−</a:t>
            </a:r>
            <a:r>
              <a:rPr lang="en-US" altLang="zh-CN" sz="2600" b="1" kern="0" dirty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i="1" kern="0" baseline="-25000" dirty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600" kern="0" baseline="-25000" dirty="0">
                <a:latin typeface="Times New Roman" pitchFamily="18" charset="0"/>
                <a:ea typeface="黑体" pitchFamily="49" charset="-122"/>
              </a:rPr>
              <a:t>-1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)</a:t>
            </a:r>
            <a:r>
              <a:rPr lang="en-US" altLang="zh-CN" sz="2600" kern="0" dirty="0">
                <a:latin typeface="+mn-lt"/>
                <a:ea typeface="黑体" pitchFamily="49" charset="-122"/>
              </a:rPr>
              <a:t>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1500" y="4214813"/>
            <a:ext cx="5889625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5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Symmetry (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对称性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)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	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∑</a:t>
            </a:r>
            <a:r>
              <a:rPr lang="en-US" altLang="zh-CN" sz="2600" i="1" kern="0" baseline="-25000" dirty="0" err="1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600" b="1" kern="0" dirty="0" err="1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i="1" kern="0" baseline="-25000" dirty="0" err="1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600" kern="0" baseline="-25000" dirty="0" err="1">
                <a:latin typeface="Times New Roman" pitchFamily="18" charset="0"/>
                <a:ea typeface="黑体" pitchFamily="49" charset="-122"/>
              </a:rPr>
              <a:t>-</a:t>
            </a:r>
            <a:r>
              <a:rPr lang="en-US" altLang="zh-CN" sz="2600" i="1" kern="0" baseline="-25000" dirty="0" err="1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600" i="1" kern="0" dirty="0" err="1">
                <a:latin typeface="Times New Roman" pitchFamily="18" charset="0"/>
                <a:ea typeface="黑体" pitchFamily="49" charset="-122"/>
              </a:rPr>
              <a:t>B</a:t>
            </a:r>
            <a:r>
              <a:rPr lang="en-US" altLang="zh-CN" sz="2600" i="1" kern="0" baseline="-25000" dirty="0" err="1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600" kern="0" baseline="-25000" dirty="0" err="1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sz="2600" i="1" kern="0" baseline="-25000" dirty="0" err="1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600" i="1" kern="0" dirty="0">
                <a:latin typeface="Times New Roman" pitchFamily="18" charset="0"/>
                <a:ea typeface="黑体" pitchFamily="49" charset="-122"/>
              </a:rPr>
              <a:t>t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) = ∑</a:t>
            </a:r>
            <a:r>
              <a:rPr lang="en-US" altLang="zh-CN" sz="2600" i="1" kern="0" baseline="-25000" dirty="0" err="1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600" b="1" kern="0" dirty="0" err="1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600" i="1" kern="0" baseline="-25000" dirty="0" err="1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600" i="1" kern="0" dirty="0" err="1">
                <a:latin typeface="Times New Roman" pitchFamily="18" charset="0"/>
                <a:ea typeface="黑体" pitchFamily="49" charset="-122"/>
              </a:rPr>
              <a:t>B</a:t>
            </a:r>
            <a:r>
              <a:rPr lang="en-US" altLang="zh-CN" sz="2600" i="1" kern="0" baseline="-25000" dirty="0" err="1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600" kern="0" baseline="-25000" dirty="0" err="1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sz="2600" i="1" kern="0" baseline="-25000" dirty="0" err="1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600" i="1" kern="0" dirty="0">
                <a:latin typeface="Times New Roman" pitchFamily="18" charset="0"/>
                <a:ea typeface="黑体" pitchFamily="49" charset="-122"/>
              </a:rPr>
              <a:t>t</a:t>
            </a:r>
            <a:r>
              <a:rPr lang="en-US" altLang="zh-CN" sz="2600" kern="0" dirty="0">
                <a:latin typeface="Times New Roman" pitchFamily="18" charset="0"/>
                <a:ea typeface="黑体" pitchFamily="49" charset="-122"/>
              </a:rPr>
              <a:t>)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600" kern="0" dirty="0">
                <a:latin typeface="+mn-lt"/>
                <a:ea typeface="黑体" pitchFamily="49" charset="-122"/>
              </a:rPr>
              <a:t>(</a:t>
            </a:r>
            <a:r>
              <a:rPr lang="zh-CN" altLang="en-US" sz="2600" kern="0" dirty="0">
                <a:latin typeface="+mn-lt"/>
                <a:ea typeface="黑体" pitchFamily="49" charset="-122"/>
              </a:rPr>
              <a:t>曲线关于控制多边形是对称的）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build="p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3600" smtClean="0"/>
              <a:t>Bézier Matrix </a:t>
            </a:r>
            <a:r>
              <a:rPr lang="en-US" altLang="zh-CN" sz="3600" smtClean="0"/>
              <a:t>(Bezier</a:t>
            </a:r>
            <a:r>
              <a:rPr lang="zh-CN" altLang="en-US" sz="3600" smtClean="0"/>
              <a:t>曲线的矩阵表示</a:t>
            </a:r>
            <a:r>
              <a:rPr lang="en-US" altLang="zh-CN" sz="3600" smtClean="0"/>
              <a:t>)</a:t>
            </a:r>
            <a:endParaRPr lang="en-GB" altLang="zh-CN" sz="3600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428750"/>
            <a:ext cx="7924800" cy="642938"/>
          </a:xfrm>
        </p:spPr>
        <p:txBody>
          <a:bodyPr/>
          <a:lstStyle/>
          <a:p>
            <a:r>
              <a:rPr lang="en-GB" altLang="zh-CN" smtClean="0"/>
              <a:t>Cubic Bezier curves are most popular </a:t>
            </a:r>
          </a:p>
          <a:p>
            <a:pPr>
              <a:buFont typeface="Wingdings" pitchFamily="2" charset="2"/>
              <a:buNone/>
            </a:pPr>
            <a:endParaRPr lang="en-GB" altLang="zh-CN" i="1" smtClean="0"/>
          </a:p>
          <a:p>
            <a:endParaRPr lang="en-GB" altLang="zh-CN" i="1" smtClean="0"/>
          </a:p>
          <a:p>
            <a:endParaRPr lang="en-GB" altLang="zh-CN" i="1" smtClean="0"/>
          </a:p>
          <a:p>
            <a:endParaRPr lang="en-GB" altLang="zh-CN" i="1" smtClean="0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740198"/>
              </p:ext>
            </p:extLst>
          </p:nvPr>
        </p:nvGraphicFramePr>
        <p:xfrm>
          <a:off x="1259633" y="2786063"/>
          <a:ext cx="612068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name="Equation" r:id="rId4" imgW="2768400" imgH="939600" progId="Equation.3">
                  <p:embed/>
                </p:oleObj>
              </mc:Choice>
              <mc:Fallback>
                <p:oleObj name="Equation" r:id="rId4" imgW="2768400" imgH="939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3" y="2786063"/>
                        <a:ext cx="6120680" cy="18383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2428875" y="1928813"/>
          <a:ext cx="3357563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" name="Equation" r:id="rId6" imgW="1638000" imgH="431640" progId="Equation.3">
                  <p:embed/>
                </p:oleObj>
              </mc:Choice>
              <mc:Fallback>
                <p:oleObj name="Equation" r:id="rId6" imgW="163800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1928813"/>
                        <a:ext cx="3357563" cy="884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1500" y="4857750"/>
            <a:ext cx="79248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GB" altLang="zh-CN" sz="3200" i="1" kern="0" dirty="0">
                <a:latin typeface="+mn-lt"/>
                <a:ea typeface="+mn-ea"/>
              </a:rPr>
              <a:t> Matrix form of general </a:t>
            </a:r>
            <a:r>
              <a:rPr lang="en-GB" altLang="zh-CN" sz="3200" dirty="0">
                <a:ea typeface="宋体" pitchFamily="2" charset="-122"/>
              </a:rPr>
              <a:t>Bezier curves is  </a:t>
            </a:r>
          </a:p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80000"/>
              <a:defRPr/>
            </a:pPr>
            <a:r>
              <a:rPr lang="en-GB" altLang="zh-CN" sz="3200" i="1" kern="0" dirty="0">
                <a:ea typeface="宋体" pitchFamily="2" charset="-122"/>
              </a:rPr>
              <a:t>   Q(t) = </a:t>
            </a:r>
            <a:r>
              <a:rPr lang="en-GB" altLang="zh-CN" sz="3200" i="1" kern="0" dirty="0" err="1">
                <a:ea typeface="宋体" pitchFamily="2" charset="-122"/>
              </a:rPr>
              <a:t>t</a:t>
            </a:r>
            <a:r>
              <a:rPr lang="en-GB" altLang="zh-CN" sz="3200" i="1" kern="0" baseline="30000" dirty="0" err="1">
                <a:ea typeface="宋体" pitchFamily="2" charset="-122"/>
              </a:rPr>
              <a:t>T</a:t>
            </a:r>
            <a:r>
              <a:rPr lang="en-GB" altLang="zh-CN" sz="3200" i="1" kern="0" dirty="0" err="1">
                <a:ea typeface="宋体" pitchFamily="2" charset="-122"/>
              </a:rPr>
              <a:t>M</a:t>
            </a:r>
            <a:r>
              <a:rPr lang="en-GB" altLang="zh-CN" sz="3200" i="1" kern="0" baseline="-25000" dirty="0" err="1">
                <a:ea typeface="宋体" pitchFamily="2" charset="-122"/>
              </a:rPr>
              <a:t>B</a:t>
            </a:r>
            <a:r>
              <a:rPr lang="en-GB" altLang="zh-CN" sz="3200" i="1" kern="0" dirty="0" err="1">
                <a:ea typeface="宋体" pitchFamily="2" charset="-122"/>
              </a:rPr>
              <a:t>P</a:t>
            </a:r>
            <a:r>
              <a:rPr lang="en-GB" altLang="zh-CN" sz="3200" kern="0" dirty="0">
                <a:ea typeface="宋体" pitchFamily="2" charset="-122"/>
              </a:rPr>
              <a:t>      (</a:t>
            </a:r>
            <a:r>
              <a:rPr lang="en-GB" altLang="zh-CN" sz="3200" i="1" kern="0" dirty="0">
                <a:ea typeface="宋体" pitchFamily="2" charset="-122"/>
              </a:rPr>
              <a:t>M</a:t>
            </a:r>
            <a:r>
              <a:rPr lang="en-GB" altLang="zh-CN" sz="3200" i="1" kern="0" baseline="-25000" dirty="0">
                <a:ea typeface="宋体" pitchFamily="2" charset="-122"/>
              </a:rPr>
              <a:t>B</a:t>
            </a:r>
            <a:r>
              <a:rPr lang="en-GB" altLang="zh-CN" sz="3200" kern="0" dirty="0">
                <a:ea typeface="宋体" pitchFamily="2" charset="-122"/>
              </a:rPr>
              <a:t> </a:t>
            </a:r>
            <a:r>
              <a:rPr lang="en-GB" altLang="zh-CN" sz="3200" i="1" kern="0" dirty="0">
                <a:ea typeface="宋体" pitchFamily="2" charset="-122"/>
              </a:rPr>
              <a:t>is the </a:t>
            </a:r>
            <a:r>
              <a:rPr lang="en-GB" altLang="zh-CN" sz="3200" i="1" kern="0" dirty="0" err="1">
                <a:ea typeface="宋体" pitchFamily="2" charset="-122"/>
              </a:rPr>
              <a:t>Bézier</a:t>
            </a:r>
            <a:r>
              <a:rPr lang="en-GB" altLang="zh-CN" sz="3200" i="1" kern="0" dirty="0">
                <a:ea typeface="宋体" pitchFamily="2" charset="-122"/>
              </a:rPr>
              <a:t> matrix</a:t>
            </a:r>
            <a:r>
              <a:rPr lang="en-GB" altLang="zh-CN" sz="3200" kern="0" dirty="0" smtClean="0">
                <a:ea typeface="宋体" pitchFamily="2" charset="-122"/>
              </a:rPr>
              <a:t>)</a:t>
            </a:r>
            <a:endParaRPr lang="en-GB" altLang="zh-CN" sz="3200" i="1" kern="0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80000"/>
              <a:defRPr/>
            </a:pPr>
            <a:endParaRPr lang="en-GB" altLang="zh-CN" sz="3200" i="1" kern="0" dirty="0"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48064" y="452068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i="1" kern="0" dirty="0">
                <a:ea typeface="宋体" pitchFamily="2" charset="-122"/>
              </a:rPr>
              <a:t>M</a:t>
            </a:r>
            <a:r>
              <a:rPr lang="en-GB" altLang="zh-CN" i="1" kern="0" baseline="-25000" dirty="0">
                <a:ea typeface="宋体" pitchFamily="2" charset="-122"/>
              </a:rPr>
              <a:t>B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15816" y="458112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i="1" kern="0" dirty="0" err="1">
                <a:ea typeface="宋体" pitchFamily="2" charset="-122"/>
              </a:rPr>
              <a:t>t</a:t>
            </a:r>
            <a:r>
              <a:rPr lang="en-GB" altLang="zh-CN" i="1" kern="0" baseline="30000" dirty="0" err="1">
                <a:ea typeface="宋体" pitchFamily="2" charset="-122"/>
              </a:rPr>
              <a:t>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04248" y="4575294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i="1" kern="0" dirty="0">
                <a:ea typeface="宋体" pitchFamily="2" charset="-122"/>
              </a:rPr>
              <a:t>P</a:t>
            </a:r>
            <a:r>
              <a:rPr lang="en-GB" altLang="zh-CN" kern="0" dirty="0">
                <a:ea typeface="宋体" pitchFamily="2" charset="-122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/>
      <p:bldP spid="7" grpId="0"/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4A0A04-E263-4D38-A511-8A112D2EDDB3}" type="slidenum">
              <a:rPr lang="zh-CN" altLang="en-US" smtClean="0">
                <a:ea typeface="宋体" charset="-122"/>
              </a:rPr>
              <a:pPr/>
              <a:t>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Agenda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Parametric curves and surfaces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黑体" pitchFamily="49" charset="-122"/>
              </a:rPr>
              <a:t>    (</a:t>
            </a:r>
            <a:r>
              <a:rPr lang="zh-CN" altLang="en-US" dirty="0" smtClean="0">
                <a:ea typeface="黑体" pitchFamily="49" charset="-122"/>
              </a:rPr>
              <a:t>参数曲线曲面）</a:t>
            </a:r>
          </a:p>
          <a:p>
            <a:pPr lvl="1" eaLnBrk="1" hangingPunct="1"/>
            <a:r>
              <a:rPr lang="en-US" altLang="zh-CN" dirty="0" smtClean="0">
                <a:ea typeface="黑体" pitchFamily="49" charset="-122"/>
              </a:rPr>
              <a:t>Simple parametric curves and surfaces </a:t>
            </a:r>
            <a:endParaRPr lang="zh-CN" altLang="en-US" dirty="0" smtClean="0">
              <a:ea typeface="黑体" pitchFamily="49" charset="-122"/>
            </a:endParaRPr>
          </a:p>
          <a:p>
            <a:pPr lvl="1" eaLnBrk="1" hangingPunct="1"/>
            <a:r>
              <a:rPr lang="en-US" altLang="zh-CN" dirty="0" smtClean="0">
                <a:ea typeface="黑体" pitchFamily="49" charset="-122"/>
              </a:rPr>
              <a:t>Parametric curves in CAGD</a:t>
            </a:r>
            <a:endParaRPr lang="zh-CN" altLang="en-US" dirty="0" smtClean="0">
              <a:ea typeface="黑体" pitchFamily="49" charset="-122"/>
            </a:endParaRPr>
          </a:p>
          <a:p>
            <a:pPr lvl="1" eaLnBrk="1" hangingPunct="1"/>
            <a:r>
              <a:rPr lang="en-US" altLang="zh-CN" dirty="0" smtClean="0">
                <a:ea typeface="黑体" pitchFamily="49" charset="-122"/>
              </a:rPr>
              <a:t>Parametric surfaces in CAGD</a:t>
            </a:r>
            <a:endParaRPr lang="zh-CN" altLang="en-US" dirty="0" smtClean="0">
              <a:ea typeface="黑体" pitchFamily="49" charset="-122"/>
            </a:endParaRP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67361"/>
            <a:ext cx="33718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347485"/>
            <a:ext cx="4248472" cy="203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Blending functions(</a:t>
            </a:r>
            <a:r>
              <a:rPr lang="zh-CN" altLang="en-US" sz="3600" dirty="0" smtClean="0"/>
              <a:t>混合</a:t>
            </a:r>
            <a:r>
              <a:rPr lang="en-US" altLang="zh-CN" sz="3600" dirty="0" smtClean="0"/>
              <a:t>(</a:t>
            </a:r>
            <a:r>
              <a:rPr lang="zh-CN" altLang="en-US" sz="3600" dirty="0" smtClean="0"/>
              <a:t>或基</a:t>
            </a:r>
            <a:r>
              <a:rPr lang="en-US" altLang="zh-CN" sz="3600" dirty="0" smtClean="0"/>
              <a:t>)</a:t>
            </a:r>
            <a:r>
              <a:rPr lang="zh-CN" altLang="en-US" sz="3600" dirty="0" smtClean="0"/>
              <a:t>函数</a:t>
            </a:r>
            <a:r>
              <a:rPr lang="en-US" altLang="zh-CN" sz="3600" dirty="0" smtClean="0"/>
              <a:t>)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表达式                   基函数的几何形状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73F8D-E907-4F9A-954E-630720CD238D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5" name="Picture 4" descr="bezBl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708920"/>
            <a:ext cx="3460206" cy="2448272"/>
          </a:xfrm>
          <a:prstGeom prst="rect">
            <a:avLst/>
          </a:prstGeom>
          <a:noFill/>
        </p:spPr>
      </p:pic>
      <p:pic>
        <p:nvPicPr>
          <p:cNvPr id="6" name="Picture 4" descr="bezblndplo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6454" y="2111697"/>
            <a:ext cx="3675906" cy="3860800"/>
          </a:xfrm>
          <a:prstGeom prst="rect">
            <a:avLst/>
          </a:prstGeom>
          <a:noFill/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14" y="3068960"/>
            <a:ext cx="853430" cy="42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2" y="4221088"/>
            <a:ext cx="1095142" cy="35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221088"/>
            <a:ext cx="1124710" cy="35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88" y="3257550"/>
            <a:ext cx="640584" cy="50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19CDE5-1782-43CF-9F2C-EC9991121A99}" type="slidenum">
              <a:rPr lang="zh-CN" altLang="en-US" smtClean="0">
                <a:ea typeface="宋体" charset="-122"/>
              </a:rPr>
              <a:pPr/>
              <a:t>21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Properties of 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 curves (</a:t>
            </a:r>
            <a:r>
              <a:rPr lang="zh-CN" altLang="en-US" smtClean="0">
                <a:ea typeface="黑体" pitchFamily="49" charset="-122"/>
              </a:rPr>
              <a:t>性质</a:t>
            </a:r>
            <a:r>
              <a:rPr lang="en-US" altLang="zh-CN" smtClean="0">
                <a:ea typeface="黑体" pitchFamily="49" charset="-122"/>
              </a:rPr>
              <a:t>)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500188"/>
            <a:ext cx="5786438" cy="142875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smtClean="0">
                <a:ea typeface="黑体" pitchFamily="49" charset="-122"/>
              </a:rPr>
              <a:t>Convexity (</a:t>
            </a:r>
            <a:r>
              <a:rPr lang="zh-CN" altLang="en-US" sz="2800" smtClean="0">
                <a:ea typeface="黑体" pitchFamily="49" charset="-122"/>
              </a:rPr>
              <a:t>凸包性</a:t>
            </a:r>
            <a:r>
              <a:rPr lang="en-US" altLang="zh-CN" sz="2800" smtClean="0">
                <a:ea typeface="黑体" pitchFamily="49" charset="-122"/>
              </a:rPr>
              <a:t>)</a:t>
            </a:r>
            <a:r>
              <a:rPr lang="zh-CN" altLang="en-US" sz="2800" smtClean="0">
                <a:ea typeface="黑体" pitchFamily="49" charset="-122"/>
              </a:rPr>
              <a:t>：</a:t>
            </a:r>
            <a:r>
              <a:rPr lang="en-US" altLang="zh-CN" sz="2800" smtClean="0">
                <a:ea typeface="黑体" pitchFamily="49" charset="-122"/>
              </a:rPr>
              <a:t>B</a:t>
            </a:r>
            <a:r>
              <a:rPr lang="en-US" altLang="zh-CN" sz="2800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z="2800" smtClean="0">
                <a:ea typeface="黑体" pitchFamily="49" charset="-122"/>
              </a:rPr>
              <a:t>zier curve is enveloped by the convex hull of its control polygon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6286500" y="3429000"/>
            <a:ext cx="24288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000">
                <a:ea typeface="黑体" pitchFamily="49" charset="-122"/>
              </a:rPr>
              <a:t>Bézier</a:t>
            </a:r>
            <a:r>
              <a:rPr lang="zh-CN" altLang="en-US" sz="2000">
                <a:latin typeface="Times New Roman" pitchFamily="18" charset="0"/>
                <a:ea typeface="黑体" pitchFamily="49" charset="-122"/>
              </a:rPr>
              <a:t>曲线的凸包性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072188" y="1357313"/>
            <a:ext cx="2520950" cy="2070100"/>
            <a:chOff x="3379" y="921"/>
            <a:chExt cx="1856" cy="1440"/>
          </a:xfrm>
        </p:grpSpPr>
        <p:graphicFrame>
          <p:nvGraphicFramePr>
            <p:cNvPr id="12291" name="Object 4"/>
            <p:cNvGraphicFramePr>
              <a:graphicFrameLocks noChangeAspect="1"/>
            </p:cNvGraphicFramePr>
            <p:nvPr/>
          </p:nvGraphicFramePr>
          <p:xfrm>
            <a:off x="3379" y="921"/>
            <a:ext cx="1856" cy="1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4" name="PBrush" r:id="rId4" imgW="8573697" imgH="7276190" progId="PBrush">
                    <p:embed/>
                  </p:oleObj>
                </mc:Choice>
                <mc:Fallback>
                  <p:oleObj name="PBrush" r:id="rId4" imgW="8573697" imgH="7276190" progId="PBrush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7422" r="4199" b="4947"/>
                        <a:stretch>
                          <a:fillRect/>
                        </a:stretch>
                      </p:blipFill>
                      <p:spPr bwMode="auto">
                        <a:xfrm>
                          <a:off x="3379" y="921"/>
                          <a:ext cx="1856" cy="1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28" name="Freeform 8" descr="宽上对角线"/>
            <p:cNvSpPr>
              <a:spLocks/>
            </p:cNvSpPr>
            <p:nvPr/>
          </p:nvSpPr>
          <p:spPr bwMode="auto">
            <a:xfrm>
              <a:off x="3483" y="1054"/>
              <a:ext cx="1641" cy="1242"/>
            </a:xfrm>
            <a:custGeom>
              <a:avLst/>
              <a:gdLst>
                <a:gd name="T0" fmla="*/ 0 w 1641"/>
                <a:gd name="T1" fmla="*/ 783 h 1242"/>
                <a:gd name="T2" fmla="*/ 1075 w 1641"/>
                <a:gd name="T3" fmla="*/ 1242 h 1242"/>
                <a:gd name="T4" fmla="*/ 1641 w 1641"/>
                <a:gd name="T5" fmla="*/ 380 h 1242"/>
                <a:gd name="T6" fmla="*/ 402 w 1641"/>
                <a:gd name="T7" fmla="*/ 0 h 1242"/>
                <a:gd name="T8" fmla="*/ 0 w 1641"/>
                <a:gd name="T9" fmla="*/ 783 h 1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1"/>
                <a:gd name="T16" fmla="*/ 0 h 1242"/>
                <a:gd name="T17" fmla="*/ 1641 w 1641"/>
                <a:gd name="T18" fmla="*/ 1242 h 1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1" h="1242">
                  <a:moveTo>
                    <a:pt x="0" y="783"/>
                  </a:moveTo>
                  <a:lnTo>
                    <a:pt x="1075" y="1242"/>
                  </a:lnTo>
                  <a:lnTo>
                    <a:pt x="1641" y="380"/>
                  </a:lnTo>
                  <a:lnTo>
                    <a:pt x="402" y="0"/>
                  </a:lnTo>
                  <a:lnTo>
                    <a:pt x="0" y="783"/>
                  </a:lnTo>
                  <a:close/>
                </a:path>
              </a:pathLst>
            </a:custGeom>
            <a:pattFill prst="wdUpDiag">
              <a:fgClr>
                <a:srgbClr val="C0C0C0">
                  <a:alpha val="50195"/>
                </a:srgbClr>
              </a:fgClr>
              <a:bgClr>
                <a:schemeClr val="bg1">
                  <a:alpha val="50195"/>
                </a:schemeClr>
              </a:bgClr>
            </a:pattFill>
            <a:ln w="9525">
              <a:solidFill>
                <a:srgbClr val="FF0000"/>
              </a:solidFill>
              <a:prstDash val="lg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3143250"/>
            <a:ext cx="578643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5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Geometric invariant (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几何不变性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), or affine invariant (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仿射不变性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)</a:t>
            </a:r>
          </a:p>
          <a:p>
            <a:pPr marL="342900" indent="-342900" algn="l" eaLnBrk="1" hangingPunct="1">
              <a:spcBef>
                <a:spcPct val="5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  </a:t>
            </a:r>
            <a:endParaRPr lang="zh-CN" altLang="en-US" sz="3200" kern="0" dirty="0">
              <a:latin typeface="+mn-lt"/>
              <a:ea typeface="黑体" pitchFamily="49" charset="-122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2428875" y="4643438"/>
            <a:ext cx="2714625" cy="1571625"/>
            <a:chOff x="5853112" y="3938594"/>
            <a:chExt cx="3290888" cy="2251075"/>
          </a:xfrm>
        </p:grpSpPr>
        <p:sp>
          <p:nvSpPr>
            <p:cNvPr id="12315" name="Freeform 4"/>
            <p:cNvSpPr>
              <a:spLocks/>
            </p:cNvSpPr>
            <p:nvPr/>
          </p:nvSpPr>
          <p:spPr bwMode="auto">
            <a:xfrm>
              <a:off x="6326187" y="4357694"/>
              <a:ext cx="2286000" cy="1638300"/>
            </a:xfrm>
            <a:custGeom>
              <a:avLst/>
              <a:gdLst>
                <a:gd name="T0" fmla="*/ 0 w 1440"/>
                <a:gd name="T1" fmla="*/ 2147483647 h 1032"/>
                <a:gd name="T2" fmla="*/ 1209674987 w 1440"/>
                <a:gd name="T3" fmla="*/ 544353691 h 1032"/>
                <a:gd name="T4" fmla="*/ 2147483647 w 1440"/>
                <a:gd name="T5" fmla="*/ 302418706 h 1032"/>
                <a:gd name="T6" fmla="*/ 2147483647 w 1440"/>
                <a:gd name="T7" fmla="*/ 2147483647 h 10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0"/>
                <a:gd name="T13" fmla="*/ 0 h 1032"/>
                <a:gd name="T14" fmla="*/ 1440 w 1440"/>
                <a:gd name="T15" fmla="*/ 1032 h 10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0" h="1032">
                  <a:moveTo>
                    <a:pt x="0" y="1032"/>
                  </a:moveTo>
                  <a:cubicBezTo>
                    <a:pt x="160" y="700"/>
                    <a:pt x="320" y="368"/>
                    <a:pt x="480" y="216"/>
                  </a:cubicBezTo>
                  <a:cubicBezTo>
                    <a:pt x="640" y="64"/>
                    <a:pt x="800" y="0"/>
                    <a:pt x="960" y="120"/>
                  </a:cubicBezTo>
                  <a:cubicBezTo>
                    <a:pt x="1120" y="240"/>
                    <a:pt x="1360" y="800"/>
                    <a:pt x="1440" y="9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6" name="Oval 5"/>
            <p:cNvSpPr>
              <a:spLocks noChangeArrowheads="1"/>
            </p:cNvSpPr>
            <p:nvPr/>
          </p:nvSpPr>
          <p:spPr bwMode="auto">
            <a:xfrm>
              <a:off x="6249987" y="591979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7" name="Oval 6"/>
            <p:cNvSpPr>
              <a:spLocks noChangeArrowheads="1"/>
            </p:cNvSpPr>
            <p:nvPr/>
          </p:nvSpPr>
          <p:spPr bwMode="auto">
            <a:xfrm>
              <a:off x="8535987" y="584359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8" name="Oval 7"/>
            <p:cNvSpPr>
              <a:spLocks noChangeArrowheads="1"/>
            </p:cNvSpPr>
            <p:nvPr/>
          </p:nvSpPr>
          <p:spPr bwMode="auto">
            <a:xfrm>
              <a:off x="8307387" y="424339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9" name="Oval 8"/>
            <p:cNvSpPr>
              <a:spLocks noChangeArrowheads="1"/>
            </p:cNvSpPr>
            <p:nvPr/>
          </p:nvSpPr>
          <p:spPr bwMode="auto">
            <a:xfrm>
              <a:off x="6554787" y="424339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0" name="Line 9"/>
            <p:cNvSpPr>
              <a:spLocks noChangeShapeType="1"/>
            </p:cNvSpPr>
            <p:nvPr/>
          </p:nvSpPr>
          <p:spPr bwMode="auto">
            <a:xfrm flipV="1">
              <a:off x="6326187" y="4395794"/>
              <a:ext cx="304800" cy="160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1" name="Line 10"/>
            <p:cNvSpPr>
              <a:spLocks noChangeShapeType="1"/>
            </p:cNvSpPr>
            <p:nvPr/>
          </p:nvSpPr>
          <p:spPr bwMode="auto">
            <a:xfrm flipV="1">
              <a:off x="6630987" y="4319594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2" name="Line 11"/>
            <p:cNvSpPr>
              <a:spLocks noChangeShapeType="1"/>
            </p:cNvSpPr>
            <p:nvPr/>
          </p:nvSpPr>
          <p:spPr bwMode="auto">
            <a:xfrm>
              <a:off x="8383587" y="4319594"/>
              <a:ext cx="228600" cy="152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3" name="Text Box 12"/>
            <p:cNvSpPr txBox="1">
              <a:spLocks noChangeArrowheads="1"/>
            </p:cNvSpPr>
            <p:nvPr/>
          </p:nvSpPr>
          <p:spPr bwMode="auto">
            <a:xfrm>
              <a:off x="5853112" y="5732469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</a:t>
              </a:r>
              <a:r>
                <a:rPr lang="en-US" altLang="zh-CN" baseline="-25000"/>
                <a:t>0</a:t>
              </a:r>
            </a:p>
          </p:txBody>
        </p:sp>
        <p:sp>
          <p:nvSpPr>
            <p:cNvPr id="12324" name="Text Box 13"/>
            <p:cNvSpPr txBox="1">
              <a:spLocks noChangeArrowheads="1"/>
            </p:cNvSpPr>
            <p:nvPr/>
          </p:nvSpPr>
          <p:spPr bwMode="auto">
            <a:xfrm>
              <a:off x="6173787" y="3938594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12325" name="Text Box 14"/>
            <p:cNvSpPr txBox="1">
              <a:spLocks noChangeArrowheads="1"/>
            </p:cNvSpPr>
            <p:nvPr/>
          </p:nvSpPr>
          <p:spPr bwMode="auto">
            <a:xfrm>
              <a:off x="8383587" y="3938594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</a:t>
              </a:r>
              <a:r>
                <a:rPr lang="en-US" altLang="zh-CN" baseline="-25000"/>
                <a:t>2</a:t>
              </a:r>
            </a:p>
          </p:txBody>
        </p:sp>
        <p:sp>
          <p:nvSpPr>
            <p:cNvPr id="12326" name="Text Box 15"/>
            <p:cNvSpPr txBox="1">
              <a:spLocks noChangeArrowheads="1"/>
            </p:cNvSpPr>
            <p:nvPr/>
          </p:nvSpPr>
          <p:spPr bwMode="auto">
            <a:xfrm>
              <a:off x="8688387" y="5462594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</a:t>
              </a:r>
              <a:r>
                <a:rPr lang="en-US" altLang="zh-CN" baseline="-25000"/>
                <a:t>3</a:t>
              </a:r>
            </a:p>
          </p:txBody>
        </p:sp>
        <p:sp>
          <p:nvSpPr>
            <p:cNvPr id="12327" name="Line 16"/>
            <p:cNvSpPr>
              <a:spLocks noChangeShapeType="1"/>
            </p:cNvSpPr>
            <p:nvPr/>
          </p:nvSpPr>
          <p:spPr bwMode="auto">
            <a:xfrm flipV="1">
              <a:off x="6326187" y="5538794"/>
              <a:ext cx="76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23"/>
          <p:cNvGrpSpPr>
            <a:grpSpLocks/>
          </p:cNvGrpSpPr>
          <p:nvPr/>
        </p:nvGrpSpPr>
        <p:grpSpPr bwMode="auto">
          <a:xfrm rot="3600000">
            <a:off x="6086476" y="4316412"/>
            <a:ext cx="2298700" cy="1857375"/>
            <a:chOff x="5853112" y="3938594"/>
            <a:chExt cx="3290888" cy="2251075"/>
          </a:xfrm>
        </p:grpSpPr>
        <p:sp>
          <p:nvSpPr>
            <p:cNvPr id="12302" name="Freeform 4"/>
            <p:cNvSpPr>
              <a:spLocks/>
            </p:cNvSpPr>
            <p:nvPr/>
          </p:nvSpPr>
          <p:spPr bwMode="auto">
            <a:xfrm>
              <a:off x="6326187" y="4357694"/>
              <a:ext cx="2286000" cy="1638300"/>
            </a:xfrm>
            <a:custGeom>
              <a:avLst/>
              <a:gdLst>
                <a:gd name="T0" fmla="*/ 0 w 1440"/>
                <a:gd name="T1" fmla="*/ 2147483647 h 1032"/>
                <a:gd name="T2" fmla="*/ 1209674987 w 1440"/>
                <a:gd name="T3" fmla="*/ 544353691 h 1032"/>
                <a:gd name="T4" fmla="*/ 2147483647 w 1440"/>
                <a:gd name="T5" fmla="*/ 302418706 h 1032"/>
                <a:gd name="T6" fmla="*/ 2147483647 w 1440"/>
                <a:gd name="T7" fmla="*/ 2147483647 h 10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0"/>
                <a:gd name="T13" fmla="*/ 0 h 1032"/>
                <a:gd name="T14" fmla="*/ 1440 w 1440"/>
                <a:gd name="T15" fmla="*/ 1032 h 10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0" h="1032">
                  <a:moveTo>
                    <a:pt x="0" y="1032"/>
                  </a:moveTo>
                  <a:cubicBezTo>
                    <a:pt x="160" y="700"/>
                    <a:pt x="320" y="368"/>
                    <a:pt x="480" y="216"/>
                  </a:cubicBezTo>
                  <a:cubicBezTo>
                    <a:pt x="640" y="64"/>
                    <a:pt x="800" y="0"/>
                    <a:pt x="960" y="120"/>
                  </a:cubicBezTo>
                  <a:cubicBezTo>
                    <a:pt x="1120" y="240"/>
                    <a:pt x="1360" y="800"/>
                    <a:pt x="1440" y="9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3" name="Oval 5"/>
            <p:cNvSpPr>
              <a:spLocks noChangeArrowheads="1"/>
            </p:cNvSpPr>
            <p:nvPr/>
          </p:nvSpPr>
          <p:spPr bwMode="auto">
            <a:xfrm>
              <a:off x="6249987" y="591979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4" name="Oval 6"/>
            <p:cNvSpPr>
              <a:spLocks noChangeArrowheads="1"/>
            </p:cNvSpPr>
            <p:nvPr/>
          </p:nvSpPr>
          <p:spPr bwMode="auto">
            <a:xfrm>
              <a:off x="8535987" y="584359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5" name="Oval 7"/>
            <p:cNvSpPr>
              <a:spLocks noChangeArrowheads="1"/>
            </p:cNvSpPr>
            <p:nvPr/>
          </p:nvSpPr>
          <p:spPr bwMode="auto">
            <a:xfrm>
              <a:off x="8307387" y="424339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6" name="Oval 8"/>
            <p:cNvSpPr>
              <a:spLocks noChangeArrowheads="1"/>
            </p:cNvSpPr>
            <p:nvPr/>
          </p:nvSpPr>
          <p:spPr bwMode="auto">
            <a:xfrm>
              <a:off x="6554787" y="424339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7" name="Line 9"/>
            <p:cNvSpPr>
              <a:spLocks noChangeShapeType="1"/>
            </p:cNvSpPr>
            <p:nvPr/>
          </p:nvSpPr>
          <p:spPr bwMode="auto">
            <a:xfrm flipV="1">
              <a:off x="6326187" y="4395794"/>
              <a:ext cx="304800" cy="160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Line 10"/>
            <p:cNvSpPr>
              <a:spLocks noChangeShapeType="1"/>
            </p:cNvSpPr>
            <p:nvPr/>
          </p:nvSpPr>
          <p:spPr bwMode="auto">
            <a:xfrm flipV="1">
              <a:off x="6630987" y="4319594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9" name="Line 11"/>
            <p:cNvSpPr>
              <a:spLocks noChangeShapeType="1"/>
            </p:cNvSpPr>
            <p:nvPr/>
          </p:nvSpPr>
          <p:spPr bwMode="auto">
            <a:xfrm>
              <a:off x="8383587" y="4319594"/>
              <a:ext cx="228600" cy="152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Text Box 12"/>
            <p:cNvSpPr txBox="1">
              <a:spLocks noChangeArrowheads="1"/>
            </p:cNvSpPr>
            <p:nvPr/>
          </p:nvSpPr>
          <p:spPr bwMode="auto">
            <a:xfrm>
              <a:off x="5853112" y="5732469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</a:t>
              </a:r>
              <a:r>
                <a:rPr lang="en-US" altLang="zh-CN" baseline="-25000"/>
                <a:t>0</a:t>
              </a:r>
            </a:p>
          </p:txBody>
        </p:sp>
        <p:sp>
          <p:nvSpPr>
            <p:cNvPr id="12311" name="Text Box 13"/>
            <p:cNvSpPr txBox="1">
              <a:spLocks noChangeArrowheads="1"/>
            </p:cNvSpPr>
            <p:nvPr/>
          </p:nvSpPr>
          <p:spPr bwMode="auto">
            <a:xfrm>
              <a:off x="6173787" y="3938594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12312" name="Text Box 14"/>
            <p:cNvSpPr txBox="1">
              <a:spLocks noChangeArrowheads="1"/>
            </p:cNvSpPr>
            <p:nvPr/>
          </p:nvSpPr>
          <p:spPr bwMode="auto">
            <a:xfrm>
              <a:off x="8383587" y="3938594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</a:t>
              </a:r>
              <a:r>
                <a:rPr lang="en-US" altLang="zh-CN" baseline="-25000"/>
                <a:t>2</a:t>
              </a:r>
            </a:p>
          </p:txBody>
        </p:sp>
        <p:sp>
          <p:nvSpPr>
            <p:cNvPr id="12313" name="Text Box 15"/>
            <p:cNvSpPr txBox="1">
              <a:spLocks noChangeArrowheads="1"/>
            </p:cNvSpPr>
            <p:nvPr/>
          </p:nvSpPr>
          <p:spPr bwMode="auto">
            <a:xfrm>
              <a:off x="8688387" y="5462594"/>
              <a:ext cx="455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P</a:t>
              </a:r>
              <a:r>
                <a:rPr lang="en-US" altLang="zh-CN" baseline="-25000"/>
                <a:t>3</a:t>
              </a:r>
            </a:p>
          </p:txBody>
        </p:sp>
        <p:sp>
          <p:nvSpPr>
            <p:cNvPr id="12314" name="Line 16"/>
            <p:cNvSpPr>
              <a:spLocks noChangeShapeType="1"/>
            </p:cNvSpPr>
            <p:nvPr/>
          </p:nvSpPr>
          <p:spPr bwMode="auto">
            <a:xfrm flipV="1">
              <a:off x="6326187" y="5538794"/>
              <a:ext cx="76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虚尾箭头 37"/>
          <p:cNvSpPr/>
          <p:nvPr/>
        </p:nvSpPr>
        <p:spPr bwMode="auto">
          <a:xfrm>
            <a:off x="5000625" y="5214938"/>
            <a:ext cx="1500188" cy="357187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500063" y="4929188"/>
          <a:ext cx="1614487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Equation" r:id="rId6" imgW="787320" imgH="431640" progId="Equation.3">
                  <p:embed/>
                </p:oleObj>
              </mc:Choice>
              <mc:Fallback>
                <p:oleObj name="Equation" r:id="rId6" imgW="78732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4929188"/>
                        <a:ext cx="1614487" cy="884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右箭头 39"/>
          <p:cNvSpPr>
            <a:spLocks noChangeArrowheads="1"/>
          </p:cNvSpPr>
          <p:nvPr/>
        </p:nvSpPr>
        <p:spPr bwMode="auto">
          <a:xfrm>
            <a:off x="2214563" y="5286375"/>
            <a:ext cx="714375" cy="2143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build="p"/>
      <p:bldP spid="11270" grpId="0"/>
      <p:bldP spid="9" grpId="0"/>
      <p:bldP spid="38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73F8D-E907-4F9A-954E-630720CD238D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396702"/>
            <a:ext cx="6840760" cy="4986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Some examples (</a:t>
            </a:r>
            <a:r>
              <a:rPr lang="zh-CN" altLang="en-US" dirty="0" smtClean="0">
                <a:ea typeface="黑体" pitchFamily="49" charset="-122"/>
              </a:rPr>
              <a:t>例子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06400" y="1908175"/>
          <a:ext cx="3951288" cy="24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位图图像" r:id="rId4" imgW="10761905" imgH="6601746" progId="PBrush">
                  <p:embed/>
                </p:oleObj>
              </mc:Choice>
              <mc:Fallback>
                <p:oleObj name="位图图像" r:id="rId4" imgW="10761905" imgH="660174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908175"/>
                        <a:ext cx="3951288" cy="2455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81FB84-BA61-4BB4-A7A0-BFCC13727932}" type="slidenum">
              <a:rPr lang="zh-CN" altLang="en-US" smtClean="0">
                <a:ea typeface="宋体" charset="-122"/>
              </a:rPr>
              <a:pPr/>
              <a:t>23</a:t>
            </a:fld>
            <a:endParaRPr lang="en-US" altLang="zh-CN" dirty="0" smtClean="0">
              <a:ea typeface="宋体" charset="-122"/>
            </a:endParaRP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>
                <a:ea typeface="黑体" pitchFamily="49" charset="-122"/>
              </a:rPr>
              <a:t>B</a:t>
            </a:r>
            <a:r>
              <a:rPr lang="en-US" altLang="zh-CN" dirty="0" err="1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dirty="0" err="1" smtClean="0">
                <a:ea typeface="黑体" pitchFamily="49" charset="-122"/>
              </a:rPr>
              <a:t>zier</a:t>
            </a:r>
            <a:r>
              <a:rPr lang="zh-CN" altLang="en-US" dirty="0" smtClean="0">
                <a:ea typeface="黑体" pitchFamily="49" charset="-122"/>
              </a:rPr>
              <a:t>曲线细分性质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17" name="Text Box 4"/>
              <p:cNvSpPr txBox="1">
                <a:spLocks noChangeArrowheads="1"/>
              </p:cNvSpPr>
              <p:nvPr/>
            </p:nvSpPr>
            <p:spPr bwMode="auto">
              <a:xfrm>
                <a:off x="4143375" y="1500188"/>
                <a:ext cx="4643438" cy="3581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1" hangingPunct="1"/>
                <a:r>
                  <a:rPr lang="en-US" altLang="zh-CN" sz="2400" dirty="0" err="1">
                    <a:latin typeface="Times New Roman" pitchFamily="18" charset="0"/>
                  </a:rPr>
                  <a:t>SubdivideBezierCurve</a:t>
                </a:r>
                <a:r>
                  <a:rPr lang="en-US" altLang="zh-CN" sz="2400" dirty="0">
                    <a:latin typeface="Times New Roman" pitchFamily="18" charset="0"/>
                  </a:rPr>
                  <a:t>(</a:t>
                </a:r>
                <a:r>
                  <a:rPr lang="en-US" altLang="zh-CN" sz="2400" i="1" dirty="0">
                    <a:latin typeface="Times New Roman" pitchFamily="18" charset="0"/>
                  </a:rPr>
                  <a:t>t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0</a:t>
                </a:r>
                <a:r>
                  <a:rPr lang="en-US" altLang="zh-CN" sz="2400" dirty="0">
                    <a:latin typeface="Times New Roman" pitchFamily="18" charset="0"/>
                  </a:rPr>
                  <a:t>, </a:t>
                </a:r>
                <a:r>
                  <a:rPr lang="en-US" altLang="zh-CN" sz="2400" b="1" dirty="0">
                    <a:latin typeface="Times New Roman" pitchFamily="18" charset="0"/>
                  </a:rPr>
                  <a:t>R</a:t>
                </a:r>
                <a:r>
                  <a:rPr lang="en-US" altLang="zh-CN" sz="2400" dirty="0">
                    <a:latin typeface="Times New Roman" pitchFamily="18" charset="0"/>
                  </a:rPr>
                  <a:t>)</a:t>
                </a:r>
              </a:p>
              <a:p>
                <a:pPr algn="just" eaLnBrk="1" hangingPunct="1"/>
                <a:r>
                  <a:rPr lang="en-US" altLang="zh-CN" sz="2400" dirty="0">
                    <a:latin typeface="Times New Roman" pitchFamily="18" charset="0"/>
                  </a:rPr>
                  <a:t>{</a:t>
                </a:r>
              </a:p>
              <a:p>
                <a:pPr lvl="1" algn="just" eaLnBrk="1" hangingPunct="1"/>
                <a:r>
                  <a:rPr lang="en-US" altLang="zh-CN" sz="2400" dirty="0">
                    <a:latin typeface="Times New Roman" pitchFamily="18" charset="0"/>
                  </a:rPr>
                  <a:t>for(</a:t>
                </a:r>
                <a:r>
                  <a:rPr lang="en-US" altLang="zh-CN" sz="2400" i="1" dirty="0">
                    <a:latin typeface="Times New Roman" pitchFamily="18" charset="0"/>
                  </a:rPr>
                  <a:t>i</a:t>
                </a:r>
                <a:r>
                  <a:rPr lang="en-US" altLang="zh-CN" sz="2400" dirty="0">
                    <a:latin typeface="Times New Roman" pitchFamily="18" charset="0"/>
                  </a:rPr>
                  <a:t>=0; </a:t>
                </a:r>
                <a:r>
                  <a:rPr lang="en-US" altLang="zh-CN" sz="2400" i="1" dirty="0" smtClean="0">
                    <a:latin typeface="Times New Roman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altLang="zh-CN" sz="2400" i="1" dirty="0">
                    <a:latin typeface="Times New Roman" pitchFamily="18" charset="0"/>
                  </a:rPr>
                  <a:t>n</a:t>
                </a:r>
                <a:r>
                  <a:rPr lang="en-US" altLang="zh-CN" sz="2400" dirty="0">
                    <a:latin typeface="Times New Roman" pitchFamily="18" charset="0"/>
                  </a:rPr>
                  <a:t>; </a:t>
                </a:r>
                <a:r>
                  <a:rPr lang="en-US" altLang="zh-CN" sz="2400" i="1" dirty="0">
                    <a:latin typeface="Times New Roman" pitchFamily="18" charset="0"/>
                  </a:rPr>
                  <a:t>i</a:t>
                </a:r>
                <a:r>
                  <a:rPr lang="en-US" altLang="zh-CN" sz="2400" dirty="0">
                    <a:latin typeface="Times New Roman" pitchFamily="18" charset="0"/>
                  </a:rPr>
                  <a:t>++)</a:t>
                </a:r>
              </a:p>
              <a:p>
                <a:pPr lvl="1" algn="just" eaLnBrk="1" hangingPunct="1"/>
                <a:r>
                  <a:rPr lang="en-US" altLang="zh-CN" sz="2400" b="1" dirty="0">
                    <a:latin typeface="Times New Roman" pitchFamily="18" charset="0"/>
                  </a:rPr>
                  <a:t>    </a:t>
                </a:r>
                <a:r>
                  <a:rPr lang="en-US" altLang="zh-CN" sz="2400" b="1" dirty="0" err="1">
                    <a:latin typeface="Times New Roman" pitchFamily="18" charset="0"/>
                  </a:rPr>
                  <a:t>R</a:t>
                </a:r>
                <a:r>
                  <a:rPr lang="en-US" altLang="zh-CN" sz="2400" i="1" baseline="-25000" dirty="0" err="1">
                    <a:latin typeface="Times New Roman" pitchFamily="18" charset="0"/>
                  </a:rPr>
                  <a:t>i</a:t>
                </a:r>
                <a:r>
                  <a:rPr lang="en-US" altLang="zh-CN" sz="2400" baseline="30000" dirty="0">
                    <a:latin typeface="Times New Roman" pitchFamily="18" charset="0"/>
                  </a:rPr>
                  <a:t>(0)</a:t>
                </a:r>
                <a:r>
                  <a:rPr lang="en-US" altLang="zh-CN" sz="2400" dirty="0">
                    <a:latin typeface="Times New Roman" pitchFamily="18" charset="0"/>
                  </a:rPr>
                  <a:t>=</a:t>
                </a:r>
                <a:r>
                  <a:rPr lang="en-US" altLang="zh-CN" sz="2400" b="1" dirty="0" err="1">
                    <a:latin typeface="Times New Roman" pitchFamily="18" charset="0"/>
                  </a:rPr>
                  <a:t>R</a:t>
                </a:r>
                <a:r>
                  <a:rPr lang="en-US" altLang="zh-CN" sz="2400" i="1" baseline="-25000" dirty="0" err="1">
                    <a:latin typeface="Times New Roman" pitchFamily="18" charset="0"/>
                  </a:rPr>
                  <a:t>i</a:t>
                </a:r>
                <a:r>
                  <a:rPr lang="en-US" altLang="zh-CN" sz="2400" dirty="0">
                    <a:latin typeface="Times New Roman" pitchFamily="18" charset="0"/>
                  </a:rPr>
                  <a:t>;</a:t>
                </a:r>
              </a:p>
              <a:p>
                <a:pPr lvl="1" algn="just" eaLnBrk="1" hangingPunct="1"/>
                <a:r>
                  <a:rPr lang="en-US" altLang="zh-CN" sz="2400" dirty="0">
                    <a:latin typeface="Times New Roman" pitchFamily="18" charset="0"/>
                  </a:rPr>
                  <a:t>for(</a:t>
                </a:r>
                <a:r>
                  <a:rPr lang="en-US" altLang="zh-CN" sz="2400" i="1" dirty="0">
                    <a:latin typeface="Times New Roman" pitchFamily="18" charset="0"/>
                  </a:rPr>
                  <a:t>s</a:t>
                </a:r>
                <a:r>
                  <a:rPr lang="en-US" altLang="zh-CN" sz="2400" dirty="0">
                    <a:latin typeface="Times New Roman" pitchFamily="18" charset="0"/>
                  </a:rPr>
                  <a:t>=1; </a:t>
                </a:r>
                <a:r>
                  <a:rPr lang="en-US" altLang="zh-CN" sz="2400" i="1" dirty="0">
                    <a:latin typeface="Times New Roman" pitchFamily="18" charset="0"/>
                  </a:rPr>
                  <a:t>s</a:t>
                </a:r>
                <a:r>
                  <a:rPr lang="en-US" altLang="zh-CN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/>
                      </a:rPr>
                      <m:t>≤ </m:t>
                    </m:r>
                  </m:oMath>
                </a14:m>
                <a:r>
                  <a:rPr lang="en-US" altLang="zh-CN" sz="2400" dirty="0">
                    <a:latin typeface="Times New Roman" pitchFamily="18" charset="0"/>
                  </a:rPr>
                  <a:t>n; </a:t>
                </a:r>
                <a:r>
                  <a:rPr lang="en-US" altLang="zh-CN" sz="2400" i="1" dirty="0">
                    <a:latin typeface="Times New Roman" pitchFamily="18" charset="0"/>
                  </a:rPr>
                  <a:t>s</a:t>
                </a:r>
                <a:r>
                  <a:rPr lang="en-US" altLang="zh-CN" sz="2400" dirty="0">
                    <a:latin typeface="Times New Roman" pitchFamily="18" charset="0"/>
                  </a:rPr>
                  <a:t>++)</a:t>
                </a:r>
              </a:p>
              <a:p>
                <a:pPr lvl="1" algn="just" eaLnBrk="1" hangingPunct="1"/>
                <a:r>
                  <a:rPr lang="en-US" altLang="zh-CN" sz="2400" dirty="0">
                    <a:latin typeface="Times New Roman" pitchFamily="18" charset="0"/>
                  </a:rPr>
                  <a:t>for(</a:t>
                </a:r>
                <a:r>
                  <a:rPr lang="en-US" altLang="zh-CN" sz="2400" i="1" dirty="0">
                    <a:latin typeface="Times New Roman" pitchFamily="18" charset="0"/>
                  </a:rPr>
                  <a:t>i</a:t>
                </a:r>
                <a:r>
                  <a:rPr lang="en-US" altLang="zh-CN" sz="2400" dirty="0">
                    <a:latin typeface="Times New Roman" pitchFamily="18" charset="0"/>
                  </a:rPr>
                  <a:t>=0; </a:t>
                </a:r>
                <a:r>
                  <a:rPr lang="en-US" altLang="zh-CN" sz="2400" i="1" dirty="0">
                    <a:latin typeface="Times New Roman" pitchFamily="18" charset="0"/>
                  </a:rPr>
                  <a:t>i</a:t>
                </a:r>
                <a:r>
                  <a:rPr lang="en-US" altLang="zh-CN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/>
                      </a:rPr>
                      <m:t>≤ </m:t>
                    </m:r>
                  </m:oMath>
                </a14:m>
                <a:r>
                  <a:rPr lang="en-US" altLang="zh-CN" sz="2400" i="1" dirty="0">
                    <a:latin typeface="Times New Roman" pitchFamily="18" charset="0"/>
                  </a:rPr>
                  <a:t>n-s</a:t>
                </a:r>
                <a:r>
                  <a:rPr lang="en-US" altLang="zh-CN" sz="2400" dirty="0">
                    <a:latin typeface="Times New Roman" pitchFamily="18" charset="0"/>
                  </a:rPr>
                  <a:t>; </a:t>
                </a:r>
                <a:r>
                  <a:rPr lang="en-US" altLang="zh-CN" sz="2400" i="1" dirty="0" err="1">
                    <a:latin typeface="Times New Roman" pitchFamily="18" charset="0"/>
                  </a:rPr>
                  <a:t>i</a:t>
                </a:r>
                <a:r>
                  <a:rPr lang="en-US" altLang="zh-CN" sz="2400" dirty="0">
                    <a:latin typeface="Times New Roman" pitchFamily="18" charset="0"/>
                  </a:rPr>
                  <a:t>++)</a:t>
                </a:r>
              </a:p>
              <a:p>
                <a:pPr lvl="1" algn="just" eaLnBrk="1" hangingPunct="1"/>
                <a:r>
                  <a:rPr lang="en-US" altLang="zh-CN" sz="2400" dirty="0">
                    <a:latin typeface="Times New Roman" pitchFamily="18" charset="0"/>
                  </a:rPr>
                  <a:t>	</a:t>
                </a:r>
                <a:r>
                  <a:rPr lang="en-US" altLang="zh-CN" sz="2400" b="1" dirty="0" err="1">
                    <a:latin typeface="Times New Roman" pitchFamily="18" charset="0"/>
                  </a:rPr>
                  <a:t>R</a:t>
                </a:r>
                <a:r>
                  <a:rPr lang="en-US" altLang="zh-CN" sz="2400" i="1" baseline="-25000" dirty="0" err="1">
                    <a:latin typeface="Times New Roman" pitchFamily="18" charset="0"/>
                  </a:rPr>
                  <a:t>i</a:t>
                </a:r>
                <a:r>
                  <a:rPr lang="en-US" altLang="zh-CN" sz="2800" baseline="30000" dirty="0">
                    <a:latin typeface="Times New Roman" pitchFamily="18" charset="0"/>
                  </a:rPr>
                  <a:t>(</a:t>
                </a:r>
                <a:r>
                  <a:rPr lang="en-US" altLang="zh-CN" sz="2800" i="1" baseline="30000" dirty="0">
                    <a:latin typeface="Times New Roman" pitchFamily="18" charset="0"/>
                  </a:rPr>
                  <a:t>s</a:t>
                </a:r>
                <a:r>
                  <a:rPr lang="en-US" altLang="zh-CN" sz="2800" baseline="30000" dirty="0">
                    <a:latin typeface="Times New Roman" pitchFamily="18" charset="0"/>
                  </a:rPr>
                  <a:t>)</a:t>
                </a:r>
                <a:r>
                  <a:rPr lang="en-US" altLang="zh-CN" sz="2400" dirty="0">
                    <a:latin typeface="Times New Roman" pitchFamily="18" charset="0"/>
                  </a:rPr>
                  <a:t>=(1-</a:t>
                </a:r>
                <a:r>
                  <a:rPr lang="en-US" altLang="zh-CN" sz="2400" i="1" dirty="0">
                    <a:latin typeface="Times New Roman" pitchFamily="18" charset="0"/>
                  </a:rPr>
                  <a:t> t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0</a:t>
                </a:r>
                <a:r>
                  <a:rPr lang="en-US" altLang="zh-CN" sz="2400" dirty="0">
                    <a:latin typeface="Times New Roman" pitchFamily="18" charset="0"/>
                  </a:rPr>
                  <a:t>) </a:t>
                </a:r>
                <a:r>
                  <a:rPr lang="en-US" altLang="zh-CN" sz="2400" b="1" dirty="0" err="1">
                    <a:latin typeface="Times New Roman" pitchFamily="18" charset="0"/>
                  </a:rPr>
                  <a:t>R</a:t>
                </a:r>
                <a:r>
                  <a:rPr lang="en-US" altLang="zh-CN" sz="2400" i="1" baseline="-25000" dirty="0" err="1">
                    <a:latin typeface="Times New Roman" pitchFamily="18" charset="0"/>
                  </a:rPr>
                  <a:t>i</a:t>
                </a:r>
                <a:r>
                  <a:rPr lang="en-US" altLang="zh-CN" sz="2400" baseline="30000" dirty="0">
                    <a:latin typeface="Times New Roman" pitchFamily="18" charset="0"/>
                  </a:rPr>
                  <a:t>(</a:t>
                </a:r>
                <a:r>
                  <a:rPr lang="en-US" altLang="zh-CN" sz="2400" i="1" baseline="30000" dirty="0">
                    <a:latin typeface="Times New Roman" pitchFamily="18" charset="0"/>
                  </a:rPr>
                  <a:t>s</a:t>
                </a:r>
                <a:r>
                  <a:rPr lang="en-US" altLang="zh-CN" sz="2400" baseline="30000" dirty="0">
                    <a:latin typeface="Times New Roman" pitchFamily="18" charset="0"/>
                  </a:rPr>
                  <a:t>-1)</a:t>
                </a:r>
                <a:r>
                  <a:rPr lang="en-US" altLang="zh-CN" sz="2400" dirty="0">
                    <a:latin typeface="Times New Roman" pitchFamily="18" charset="0"/>
                  </a:rPr>
                  <a:t>+</a:t>
                </a:r>
                <a:r>
                  <a:rPr lang="en-US" altLang="zh-CN" sz="2400" i="1" dirty="0">
                    <a:latin typeface="Times New Roman" pitchFamily="18" charset="0"/>
                  </a:rPr>
                  <a:t> t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0</a:t>
                </a:r>
                <a:r>
                  <a:rPr lang="en-US" altLang="zh-CN" sz="2400" b="1" dirty="0">
                    <a:latin typeface="Times New Roman" pitchFamily="18" charset="0"/>
                  </a:rPr>
                  <a:t>R</a:t>
                </a:r>
                <a:r>
                  <a:rPr lang="en-US" altLang="zh-CN" sz="2400" i="1" baseline="-25000" dirty="0">
                    <a:latin typeface="Times New Roman" pitchFamily="18" charset="0"/>
                  </a:rPr>
                  <a:t>i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+1</a:t>
                </a:r>
                <a:r>
                  <a:rPr lang="en-US" altLang="zh-CN" sz="2400" baseline="30000" dirty="0">
                    <a:latin typeface="Times New Roman" pitchFamily="18" charset="0"/>
                  </a:rPr>
                  <a:t>(</a:t>
                </a:r>
                <a:r>
                  <a:rPr lang="en-US" altLang="zh-CN" sz="2400" i="1" baseline="30000" dirty="0">
                    <a:latin typeface="Times New Roman" pitchFamily="18" charset="0"/>
                  </a:rPr>
                  <a:t>s</a:t>
                </a:r>
                <a:r>
                  <a:rPr lang="en-US" altLang="zh-CN" sz="2400" baseline="30000" dirty="0">
                    <a:latin typeface="Times New Roman" pitchFamily="18" charset="0"/>
                  </a:rPr>
                  <a:t>-1)</a:t>
                </a:r>
                <a:r>
                  <a:rPr lang="en-US" altLang="zh-CN" sz="2400" dirty="0">
                    <a:latin typeface="Times New Roman" pitchFamily="18" charset="0"/>
                  </a:rPr>
                  <a:t>;</a:t>
                </a:r>
              </a:p>
              <a:p>
                <a:pPr algn="just" eaLnBrk="1" hangingPunct="1"/>
                <a:r>
                  <a:rPr lang="en-US" altLang="zh-CN" sz="2400" dirty="0">
                    <a:latin typeface="Times New Roman" pitchFamily="18" charset="0"/>
                  </a:rPr>
                  <a:t>        return R(</a:t>
                </a:r>
                <a:r>
                  <a:rPr lang="en-US" altLang="zh-CN" sz="2400" i="1" dirty="0">
                    <a:latin typeface="Times New Roman" pitchFamily="18" charset="0"/>
                  </a:rPr>
                  <a:t>t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0</a:t>
                </a:r>
                <a:r>
                  <a:rPr lang="en-US" altLang="zh-CN" sz="2400" dirty="0">
                    <a:latin typeface="Times New Roman" pitchFamily="18" charset="0"/>
                  </a:rPr>
                  <a:t>);</a:t>
                </a:r>
              </a:p>
              <a:p>
                <a:pPr algn="just" eaLnBrk="1" hangingPunct="1"/>
                <a:r>
                  <a:rPr lang="en-US" altLang="zh-CN" sz="2400" dirty="0">
                    <a:latin typeface="Times New Roman" pitchFamily="18" charset="0"/>
                  </a:rPr>
                  <a:t>}</a:t>
                </a:r>
              </a:p>
            </p:txBody>
          </p:sp>
        </mc:Choice>
        <mc:Fallback>
          <p:sp>
            <p:nvSpPr>
              <p:cNvPr id="1331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43375" y="1500188"/>
                <a:ext cx="4643438" cy="3581400"/>
              </a:xfrm>
              <a:prstGeom prst="rect">
                <a:avLst/>
              </a:prstGeom>
              <a:blipFill rotWithShape="1">
                <a:blip r:embed="rId6"/>
                <a:stretch>
                  <a:fillRect l="-2102" t="-1361" r="-21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971600" y="4355633"/>
            <a:ext cx="267171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en-US" altLang="zh-CN" dirty="0">
                <a:ea typeface="黑体" pitchFamily="49" charset="-122"/>
              </a:rPr>
              <a:t>Illustration of </a:t>
            </a:r>
            <a:r>
              <a:rPr lang="en-US" altLang="zh-CN" dirty="0" smtClean="0">
                <a:ea typeface="黑体" pitchFamily="49" charset="-122"/>
              </a:rPr>
              <a:t>Cubic </a:t>
            </a:r>
            <a:r>
              <a:rPr lang="en-US" altLang="zh-CN" dirty="0" err="1" smtClean="0">
                <a:ea typeface="黑体" pitchFamily="49" charset="-122"/>
              </a:rPr>
              <a:t>Bézier</a:t>
            </a:r>
            <a:r>
              <a:rPr lang="en-US" altLang="zh-CN" dirty="0" smtClean="0">
                <a:ea typeface="黑体" pitchFamily="49" charset="-122"/>
              </a:rPr>
              <a:t> </a:t>
            </a:r>
            <a:r>
              <a:rPr lang="en-US" altLang="zh-CN" dirty="0">
                <a:ea typeface="黑体" pitchFamily="49" charset="-122"/>
              </a:rPr>
              <a:t>curve subdivision 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13319" name="Rectangle 6"/>
          <p:cNvSpPr>
            <a:spLocks noChangeArrowheads="1"/>
          </p:cNvSpPr>
          <p:nvPr/>
        </p:nvSpPr>
        <p:spPr bwMode="auto">
          <a:xfrm>
            <a:off x="4143375" y="5072063"/>
            <a:ext cx="4389065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en-US" altLang="zh-CN" sz="2000" dirty="0">
                <a:ea typeface="黑体" pitchFamily="49" charset="-122"/>
              </a:rPr>
              <a:t>subdivision algorithm of </a:t>
            </a:r>
            <a:r>
              <a:rPr lang="en-US" altLang="zh-CN" sz="2000" dirty="0" err="1">
                <a:ea typeface="黑体" pitchFamily="49" charset="-122"/>
              </a:rPr>
              <a:t>Bézier</a:t>
            </a:r>
            <a:r>
              <a:rPr lang="en-US" altLang="zh-CN" sz="2000" dirty="0">
                <a:ea typeface="黑体" pitchFamily="49" charset="-122"/>
              </a:rPr>
              <a:t> curve </a:t>
            </a:r>
            <a:r>
              <a:rPr lang="en-US" altLang="zh-CN" sz="2000" dirty="0" smtClean="0">
                <a:ea typeface="黑体" pitchFamily="49" charset="-122"/>
              </a:rPr>
              <a:t>of degree n</a:t>
            </a:r>
            <a:endParaRPr lang="en-US" altLang="zh-CN" sz="2000" dirty="0" smtClean="0">
              <a:ea typeface="黑体" pitchFamily="49" charset="-122"/>
            </a:endParaRPr>
          </a:p>
          <a:p>
            <a:pPr algn="l" eaLnBrk="1" hangingPunct="1"/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en-US" altLang="zh-CN" sz="2000" dirty="0" err="1" smtClean="0">
                <a:ea typeface="黑体" pitchFamily="49" charset="-122"/>
              </a:rPr>
              <a:t>Bézier</a:t>
            </a:r>
            <a:r>
              <a:rPr lang="zh-CN" altLang="en-US" sz="2000" dirty="0" smtClean="0">
                <a:ea typeface="黑体" pitchFamily="49" charset="-122"/>
              </a:rPr>
              <a:t>曲线细分算法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  <a:endParaRPr lang="zh-CN" altLang="en-US" sz="2000" dirty="0">
              <a:ea typeface="黑体" pitchFamily="49" charset="-122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4011930" y="1508760"/>
            <a:ext cx="377580" cy="4354830"/>
          </a:xfrm>
          <a:custGeom>
            <a:avLst/>
            <a:gdLst>
              <a:gd name="connsiteX0" fmla="*/ 34290 w 377580"/>
              <a:gd name="connsiteY0" fmla="*/ 0 h 4354830"/>
              <a:gd name="connsiteX1" fmla="*/ 0 w 377580"/>
              <a:gd name="connsiteY1" fmla="*/ 125730 h 4354830"/>
              <a:gd name="connsiteX2" fmla="*/ 11430 w 377580"/>
              <a:gd name="connsiteY2" fmla="*/ 434340 h 4354830"/>
              <a:gd name="connsiteX3" fmla="*/ 34290 w 377580"/>
              <a:gd name="connsiteY3" fmla="*/ 468630 h 4354830"/>
              <a:gd name="connsiteX4" fmla="*/ 57150 w 377580"/>
              <a:gd name="connsiteY4" fmla="*/ 537210 h 4354830"/>
              <a:gd name="connsiteX5" fmla="*/ 80010 w 377580"/>
              <a:gd name="connsiteY5" fmla="*/ 594360 h 4354830"/>
              <a:gd name="connsiteX6" fmla="*/ 91440 w 377580"/>
              <a:gd name="connsiteY6" fmla="*/ 628650 h 4354830"/>
              <a:gd name="connsiteX7" fmla="*/ 137160 w 377580"/>
              <a:gd name="connsiteY7" fmla="*/ 697230 h 4354830"/>
              <a:gd name="connsiteX8" fmla="*/ 160020 w 377580"/>
              <a:gd name="connsiteY8" fmla="*/ 765810 h 4354830"/>
              <a:gd name="connsiteX9" fmla="*/ 171450 w 377580"/>
              <a:gd name="connsiteY9" fmla="*/ 800100 h 4354830"/>
              <a:gd name="connsiteX10" fmla="*/ 194310 w 377580"/>
              <a:gd name="connsiteY10" fmla="*/ 834390 h 4354830"/>
              <a:gd name="connsiteX11" fmla="*/ 217170 w 377580"/>
              <a:gd name="connsiteY11" fmla="*/ 902970 h 4354830"/>
              <a:gd name="connsiteX12" fmla="*/ 228600 w 377580"/>
              <a:gd name="connsiteY12" fmla="*/ 937260 h 4354830"/>
              <a:gd name="connsiteX13" fmla="*/ 251460 w 377580"/>
              <a:gd name="connsiteY13" fmla="*/ 971550 h 4354830"/>
              <a:gd name="connsiteX14" fmla="*/ 285750 w 377580"/>
              <a:gd name="connsiteY14" fmla="*/ 1085850 h 4354830"/>
              <a:gd name="connsiteX15" fmla="*/ 308610 w 377580"/>
              <a:gd name="connsiteY15" fmla="*/ 1120140 h 4354830"/>
              <a:gd name="connsiteX16" fmla="*/ 331470 w 377580"/>
              <a:gd name="connsiteY16" fmla="*/ 1188720 h 4354830"/>
              <a:gd name="connsiteX17" fmla="*/ 354330 w 377580"/>
              <a:gd name="connsiteY17" fmla="*/ 1268730 h 4354830"/>
              <a:gd name="connsiteX18" fmla="*/ 354330 w 377580"/>
              <a:gd name="connsiteY18" fmla="*/ 1737360 h 4354830"/>
              <a:gd name="connsiteX19" fmla="*/ 331470 w 377580"/>
              <a:gd name="connsiteY19" fmla="*/ 1805940 h 4354830"/>
              <a:gd name="connsiteX20" fmla="*/ 297180 w 377580"/>
              <a:gd name="connsiteY20" fmla="*/ 1885950 h 4354830"/>
              <a:gd name="connsiteX21" fmla="*/ 285750 w 377580"/>
              <a:gd name="connsiteY21" fmla="*/ 1931670 h 4354830"/>
              <a:gd name="connsiteX22" fmla="*/ 262890 w 377580"/>
              <a:gd name="connsiteY22" fmla="*/ 2171700 h 4354830"/>
              <a:gd name="connsiteX23" fmla="*/ 251460 w 377580"/>
              <a:gd name="connsiteY23" fmla="*/ 2274570 h 4354830"/>
              <a:gd name="connsiteX24" fmla="*/ 240030 w 377580"/>
              <a:gd name="connsiteY24" fmla="*/ 2777490 h 4354830"/>
              <a:gd name="connsiteX25" fmla="*/ 194310 w 377580"/>
              <a:gd name="connsiteY25" fmla="*/ 2880360 h 4354830"/>
              <a:gd name="connsiteX26" fmla="*/ 148590 w 377580"/>
              <a:gd name="connsiteY26" fmla="*/ 2971800 h 4354830"/>
              <a:gd name="connsiteX27" fmla="*/ 137160 w 377580"/>
              <a:gd name="connsiteY27" fmla="*/ 3006090 h 4354830"/>
              <a:gd name="connsiteX28" fmla="*/ 91440 w 377580"/>
              <a:gd name="connsiteY28" fmla="*/ 3086100 h 4354830"/>
              <a:gd name="connsiteX29" fmla="*/ 68580 w 377580"/>
              <a:gd name="connsiteY29" fmla="*/ 3188970 h 4354830"/>
              <a:gd name="connsiteX30" fmla="*/ 45720 w 377580"/>
              <a:gd name="connsiteY30" fmla="*/ 4103370 h 4354830"/>
              <a:gd name="connsiteX31" fmla="*/ 45720 w 377580"/>
              <a:gd name="connsiteY31" fmla="*/ 4354830 h 435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7580" h="4354830">
                <a:moveTo>
                  <a:pt x="34290" y="0"/>
                </a:moveTo>
                <a:cubicBezTo>
                  <a:pt x="5287" y="87010"/>
                  <a:pt x="16156" y="44951"/>
                  <a:pt x="0" y="125730"/>
                </a:cubicBezTo>
                <a:cubicBezTo>
                  <a:pt x="3810" y="228600"/>
                  <a:pt x="1187" y="331910"/>
                  <a:pt x="11430" y="434340"/>
                </a:cubicBezTo>
                <a:cubicBezTo>
                  <a:pt x="12797" y="448009"/>
                  <a:pt x="28711" y="456077"/>
                  <a:pt x="34290" y="468630"/>
                </a:cubicBezTo>
                <a:cubicBezTo>
                  <a:pt x="44077" y="490650"/>
                  <a:pt x="48201" y="514837"/>
                  <a:pt x="57150" y="537210"/>
                </a:cubicBezTo>
                <a:cubicBezTo>
                  <a:pt x="64770" y="556260"/>
                  <a:pt x="72806" y="575149"/>
                  <a:pt x="80010" y="594360"/>
                </a:cubicBezTo>
                <a:cubicBezTo>
                  <a:pt x="84240" y="605641"/>
                  <a:pt x="85589" y="618118"/>
                  <a:pt x="91440" y="628650"/>
                </a:cubicBezTo>
                <a:cubicBezTo>
                  <a:pt x="104783" y="652667"/>
                  <a:pt x="128472" y="671166"/>
                  <a:pt x="137160" y="697230"/>
                </a:cubicBezTo>
                <a:lnTo>
                  <a:pt x="160020" y="765810"/>
                </a:lnTo>
                <a:cubicBezTo>
                  <a:pt x="163830" y="777240"/>
                  <a:pt x="164767" y="790075"/>
                  <a:pt x="171450" y="800100"/>
                </a:cubicBezTo>
                <a:cubicBezTo>
                  <a:pt x="179070" y="811530"/>
                  <a:pt x="188731" y="821837"/>
                  <a:pt x="194310" y="834390"/>
                </a:cubicBezTo>
                <a:cubicBezTo>
                  <a:pt x="204097" y="856410"/>
                  <a:pt x="209550" y="880110"/>
                  <a:pt x="217170" y="902970"/>
                </a:cubicBezTo>
                <a:cubicBezTo>
                  <a:pt x="220980" y="914400"/>
                  <a:pt x="221917" y="927235"/>
                  <a:pt x="228600" y="937260"/>
                </a:cubicBezTo>
                <a:lnTo>
                  <a:pt x="251460" y="971550"/>
                </a:lnTo>
                <a:cubicBezTo>
                  <a:pt x="257849" y="997108"/>
                  <a:pt x="274619" y="1069153"/>
                  <a:pt x="285750" y="1085850"/>
                </a:cubicBezTo>
                <a:cubicBezTo>
                  <a:pt x="293370" y="1097280"/>
                  <a:pt x="303031" y="1107587"/>
                  <a:pt x="308610" y="1120140"/>
                </a:cubicBezTo>
                <a:cubicBezTo>
                  <a:pt x="318397" y="1142160"/>
                  <a:pt x="323850" y="1165860"/>
                  <a:pt x="331470" y="1188720"/>
                </a:cubicBezTo>
                <a:cubicBezTo>
                  <a:pt x="347868" y="1237913"/>
                  <a:pt x="339978" y="1211321"/>
                  <a:pt x="354330" y="1268730"/>
                </a:cubicBezTo>
                <a:cubicBezTo>
                  <a:pt x="374089" y="1466316"/>
                  <a:pt x="377580" y="1450613"/>
                  <a:pt x="354330" y="1737360"/>
                </a:cubicBezTo>
                <a:cubicBezTo>
                  <a:pt x="352383" y="1761378"/>
                  <a:pt x="337314" y="1782563"/>
                  <a:pt x="331470" y="1805940"/>
                </a:cubicBezTo>
                <a:cubicBezTo>
                  <a:pt x="316708" y="1864987"/>
                  <a:pt x="328754" y="1838589"/>
                  <a:pt x="297180" y="1885950"/>
                </a:cubicBezTo>
                <a:cubicBezTo>
                  <a:pt x="293370" y="1901190"/>
                  <a:pt x="288333" y="1916175"/>
                  <a:pt x="285750" y="1931670"/>
                </a:cubicBezTo>
                <a:cubicBezTo>
                  <a:pt x="271785" y="2015458"/>
                  <a:pt x="270811" y="2084574"/>
                  <a:pt x="262890" y="2171700"/>
                </a:cubicBezTo>
                <a:cubicBezTo>
                  <a:pt x="259766" y="2206059"/>
                  <a:pt x="255270" y="2240280"/>
                  <a:pt x="251460" y="2274570"/>
                </a:cubicBezTo>
                <a:cubicBezTo>
                  <a:pt x="247650" y="2442210"/>
                  <a:pt x="250073" y="2610108"/>
                  <a:pt x="240030" y="2777490"/>
                </a:cubicBezTo>
                <a:cubicBezTo>
                  <a:pt x="236462" y="2836950"/>
                  <a:pt x="217062" y="2838649"/>
                  <a:pt x="194310" y="2880360"/>
                </a:cubicBezTo>
                <a:cubicBezTo>
                  <a:pt x="177992" y="2910277"/>
                  <a:pt x="159366" y="2939471"/>
                  <a:pt x="148590" y="2971800"/>
                </a:cubicBezTo>
                <a:cubicBezTo>
                  <a:pt x="144780" y="2983230"/>
                  <a:pt x="142548" y="2995314"/>
                  <a:pt x="137160" y="3006090"/>
                </a:cubicBezTo>
                <a:cubicBezTo>
                  <a:pt x="79765" y="3120881"/>
                  <a:pt x="151556" y="2945829"/>
                  <a:pt x="91440" y="3086100"/>
                </a:cubicBezTo>
                <a:cubicBezTo>
                  <a:pt x="76092" y="3121912"/>
                  <a:pt x="75430" y="3147869"/>
                  <a:pt x="68580" y="3188970"/>
                </a:cubicBezTo>
                <a:cubicBezTo>
                  <a:pt x="54320" y="3602515"/>
                  <a:pt x="52519" y="3607067"/>
                  <a:pt x="45720" y="4103370"/>
                </a:cubicBezTo>
                <a:cubicBezTo>
                  <a:pt x="44572" y="4187182"/>
                  <a:pt x="45720" y="4271010"/>
                  <a:pt x="45720" y="4354830"/>
                </a:cubicBezTo>
              </a:path>
            </a:pathLst>
          </a:custGeom>
          <a:noFill/>
          <a:ln w="31750" cap="flat" cmpd="sng" algn="ctr"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4" y="5867980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DDDDDD"/>
                </a:solidFill>
              </a:rPr>
              <a:t>Reference</a:t>
            </a:r>
            <a:r>
              <a:rPr lang="zh-CN" altLang="en-US" dirty="0" smtClean="0">
                <a:solidFill>
                  <a:srgbClr val="DDDDDD"/>
                </a:solidFill>
              </a:rPr>
              <a:t>：</a:t>
            </a:r>
            <a:r>
              <a:rPr lang="en-US" altLang="zh-CN" dirty="0" smtClean="0">
                <a:solidFill>
                  <a:srgbClr val="DDDDDD"/>
                </a:solidFill>
              </a:rPr>
              <a:t>http</a:t>
            </a:r>
            <a:r>
              <a:rPr lang="en-US" altLang="zh-CN" dirty="0">
                <a:solidFill>
                  <a:srgbClr val="DDDDDD"/>
                </a:solidFill>
              </a:rPr>
              <a:t>://en.wikipedia.org/wiki/B%C3%A9zier_curve</a:t>
            </a:r>
            <a:endParaRPr lang="zh-CN" altLang="en-US" dirty="0">
              <a:solidFill>
                <a:srgbClr val="DDDDD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133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D73080-DD23-461F-8BA2-36EB9DC8A93E}" type="slidenum">
              <a:rPr lang="zh-CN" altLang="en-US" smtClean="0">
                <a:ea typeface="宋体" charset="-122"/>
              </a:rPr>
              <a:pPr/>
              <a:t>24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黑体" pitchFamily="49" charset="-122"/>
              </a:rPr>
              <a:t>B</a:t>
            </a:r>
            <a:r>
              <a:rPr lang="en-US" altLang="zh-CN" sz="3600" dirty="0" err="1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z="3600" dirty="0" err="1" smtClean="0">
                <a:ea typeface="黑体" pitchFamily="49" charset="-122"/>
              </a:rPr>
              <a:t>zier</a:t>
            </a:r>
            <a:r>
              <a:rPr lang="zh-CN" altLang="en-US" sz="3600" dirty="0" smtClean="0">
                <a:ea typeface="黑体" pitchFamily="49" charset="-122"/>
              </a:rPr>
              <a:t>曲线的细分性质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84313"/>
            <a:ext cx="8175625" cy="58737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The curve is split into two(</a:t>
            </a:r>
            <a:r>
              <a:rPr lang="zh-CN" altLang="en-US" dirty="0" smtClean="0">
                <a:ea typeface="黑体" pitchFamily="49" charset="-122"/>
              </a:rPr>
              <a:t>一段分为两段</a:t>
            </a:r>
            <a:r>
              <a:rPr lang="en-US" altLang="zh-CN" dirty="0" smtClean="0">
                <a:ea typeface="黑体" pitchFamily="49" charset="-122"/>
              </a:rPr>
              <a:t>):</a:t>
            </a:r>
            <a:endParaRPr lang="zh-CN" altLang="en-US" dirty="0" smtClean="0">
              <a:ea typeface="黑体" pitchFamily="49" charset="-122"/>
            </a:endParaRP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215328"/>
              </p:ext>
            </p:extLst>
          </p:nvPr>
        </p:nvGraphicFramePr>
        <p:xfrm>
          <a:off x="2123728" y="2133600"/>
          <a:ext cx="45847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Equation" r:id="rId4" imgW="1968480" imgH="799920" progId="Equation.DSMT4">
                  <p:embed/>
                </p:oleObj>
              </mc:Choice>
              <mc:Fallback>
                <p:oleObj name="Equation" r:id="rId4" imgW="1968480" imgH="7999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133600"/>
                        <a:ext cx="4584700" cy="1866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57188" y="4071938"/>
            <a:ext cx="81438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l" eaLnBrk="1" hangingPunct="1">
              <a:spcBef>
                <a:spcPct val="5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The control polygon approximates the curve with the increasing of subdivision </a:t>
            </a:r>
            <a:r>
              <a:rPr lang="en-US" altLang="zh-CN" sz="2800" kern="0" dirty="0" smtClean="0">
                <a:latin typeface="+mn-lt"/>
                <a:ea typeface="黑体" pitchFamily="49" charset="-122"/>
              </a:rPr>
              <a:t>depth </a:t>
            </a:r>
          </a:p>
          <a:p>
            <a:pPr lvl="1" algn="l" eaLnBrk="1" hangingPunct="1">
              <a:spcBef>
                <a:spcPts val="0"/>
              </a:spcBef>
              <a:buClr>
                <a:schemeClr val="accent1"/>
              </a:buClr>
              <a:buSzPct val="70000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 </a:t>
            </a:r>
            <a:r>
              <a:rPr lang="en-US" altLang="zh-CN" sz="2800" kern="0" dirty="0" smtClean="0">
                <a:latin typeface="+mn-lt"/>
                <a:ea typeface="黑体" pitchFamily="49" charset="-122"/>
              </a:rPr>
              <a:t>     </a:t>
            </a:r>
            <a:r>
              <a:rPr lang="en-US" altLang="zh-CN" sz="2400" kern="0" dirty="0" smtClean="0">
                <a:latin typeface="+mn-lt"/>
                <a:ea typeface="黑体" pitchFamily="49" charset="-122"/>
              </a:rPr>
              <a:t>(</a:t>
            </a:r>
            <a:r>
              <a:rPr lang="zh-CN" altLang="en-US" sz="2400" kern="0" dirty="0" smtClean="0">
                <a:latin typeface="+mn-lt"/>
                <a:ea typeface="黑体" pitchFamily="49" charset="-122"/>
              </a:rPr>
              <a:t>控制多边形越来越逼近曲线本身</a:t>
            </a:r>
            <a:r>
              <a:rPr lang="en-US" altLang="zh-CN" sz="2400" kern="0" dirty="0" smtClean="0">
                <a:latin typeface="+mn-lt"/>
                <a:ea typeface="黑体" pitchFamily="49" charset="-122"/>
              </a:rPr>
              <a:t>)</a:t>
            </a:r>
            <a:endParaRPr lang="en-US" altLang="zh-CN" sz="2400" kern="0" dirty="0">
              <a:latin typeface="+mn-lt"/>
              <a:ea typeface="黑体" pitchFamily="49" charset="-122"/>
            </a:endParaRPr>
          </a:p>
          <a:p>
            <a:pPr marL="1200150" lvl="2" indent="-285750" algn="l" eaLnBrk="1" hangingPunct="1">
              <a:spcBef>
                <a:spcPct val="5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It </a:t>
            </a:r>
            <a:r>
              <a:rPr lang="en-US" altLang="zh-CN" sz="2800" kern="0" dirty="0" smtClean="0">
                <a:latin typeface="+mn-lt"/>
                <a:ea typeface="黑体" pitchFamily="49" charset="-122"/>
              </a:rPr>
              <a:t>can be used to render the curve</a:t>
            </a:r>
            <a:r>
              <a:rPr lang="en-US" altLang="zh-CN" sz="2000" kern="0" dirty="0" smtClean="0">
                <a:latin typeface="+mn-lt"/>
                <a:ea typeface="黑体" pitchFamily="49" charset="-122"/>
              </a:rPr>
              <a:t>(</a:t>
            </a:r>
            <a:r>
              <a:rPr lang="zh-CN" altLang="en-US" sz="2000" kern="0" dirty="0" smtClean="0">
                <a:latin typeface="+mn-lt"/>
                <a:ea typeface="黑体" pitchFamily="49" charset="-122"/>
              </a:rPr>
              <a:t>绘制多边形</a:t>
            </a:r>
            <a:r>
              <a:rPr lang="en-US" altLang="zh-CN" sz="2000" kern="0" dirty="0" smtClean="0">
                <a:latin typeface="+mn-lt"/>
                <a:ea typeface="黑体" pitchFamily="49" charset="-122"/>
              </a:rPr>
              <a:t>)</a:t>
            </a:r>
            <a:endParaRPr lang="zh-CN" altLang="en-US" sz="2800" kern="0" dirty="0">
              <a:latin typeface="+mn-lt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1FAA75-E247-44B0-987B-11E46F8E72E5}" type="slidenum">
              <a:rPr lang="zh-CN" altLang="en-US" smtClean="0">
                <a:ea typeface="宋体" charset="-122"/>
              </a:rPr>
              <a:pPr/>
              <a:t>25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Disadvantage of 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 curves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11144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Global property(</a:t>
            </a:r>
            <a:r>
              <a:rPr lang="zh-CN" altLang="en-US" dirty="0" smtClean="0">
                <a:ea typeface="黑体" pitchFamily="49" charset="-122"/>
              </a:rPr>
              <a:t>全局性</a:t>
            </a:r>
            <a:r>
              <a:rPr lang="en-US" altLang="zh-CN" dirty="0" smtClean="0">
                <a:ea typeface="黑体" pitchFamily="49" charset="-122"/>
              </a:rPr>
              <a:t>)</a:t>
            </a:r>
            <a:r>
              <a:rPr lang="zh-CN" altLang="en-US" dirty="0" smtClean="0">
                <a:ea typeface="黑体" pitchFamily="49" charset="-122"/>
              </a:rPr>
              <a:t>：</a:t>
            </a:r>
            <a:r>
              <a:rPr lang="en-US" altLang="zh-CN" dirty="0" smtClean="0">
                <a:ea typeface="黑体" pitchFamily="49" charset="-122"/>
              </a:rPr>
              <a:t>the whole </a:t>
            </a:r>
          </a:p>
          <a:p>
            <a:pPr eaLnBrk="1" hangingPunct="1">
              <a:buNone/>
            </a:pPr>
            <a:r>
              <a:rPr lang="en-US" altLang="zh-CN" dirty="0" smtClean="0">
                <a:ea typeface="黑体" pitchFamily="49" charset="-122"/>
              </a:rPr>
              <a:t>   shape will change when a </a:t>
            </a:r>
          </a:p>
          <a:p>
            <a:pPr eaLnBrk="1" hangingPunct="1">
              <a:buNone/>
            </a:pPr>
            <a:r>
              <a:rPr lang="en-US" altLang="zh-CN" dirty="0" smtClean="0">
                <a:ea typeface="黑体" pitchFamily="49" charset="-122"/>
              </a:rPr>
              <a:t>   control point moves</a:t>
            </a:r>
            <a:endParaRPr lang="zh-CN" altLang="en-US" dirty="0" smtClean="0">
              <a:ea typeface="黑体" pitchFamily="49" charset="-122"/>
            </a:endParaRPr>
          </a:p>
          <a:p>
            <a:pPr eaLnBrk="1" hangingPunct="1"/>
            <a:endParaRPr lang="en-US" altLang="zh-CN" dirty="0" smtClean="0">
              <a:ea typeface="黑体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dirty="0" smtClean="0">
              <a:ea typeface="黑体" pitchFamily="49" charset="-122"/>
            </a:endParaRPr>
          </a:p>
        </p:txBody>
      </p:sp>
      <p:sp>
        <p:nvSpPr>
          <p:cNvPr id="33797" name="任意多边形 5"/>
          <p:cNvSpPr>
            <a:spLocks noChangeArrowheads="1"/>
          </p:cNvSpPr>
          <p:nvPr/>
        </p:nvSpPr>
        <p:spPr bwMode="auto">
          <a:xfrm>
            <a:off x="4315345" y="3254375"/>
            <a:ext cx="1211263" cy="566738"/>
          </a:xfrm>
          <a:custGeom>
            <a:avLst/>
            <a:gdLst>
              <a:gd name="T0" fmla="*/ 0 w 1211580"/>
              <a:gd name="T1" fmla="*/ 520221 h 567690"/>
              <a:gd name="T2" fmla="*/ 605474 w 1211580"/>
              <a:gd name="T3" fmla="*/ 7594 h 567690"/>
              <a:gd name="T4" fmla="*/ 1210946 w 1211580"/>
              <a:gd name="T5" fmla="*/ 565788 h 567690"/>
              <a:gd name="T6" fmla="*/ 0 60000 65536"/>
              <a:gd name="T7" fmla="*/ 0 60000 65536"/>
              <a:gd name="T8" fmla="*/ 0 60000 65536"/>
              <a:gd name="T9" fmla="*/ 0 w 1211580"/>
              <a:gd name="T10" fmla="*/ 0 h 567690"/>
              <a:gd name="T11" fmla="*/ 1211580 w 1211580"/>
              <a:gd name="T12" fmla="*/ 567690 h 5676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11580" h="567690">
                <a:moveTo>
                  <a:pt x="0" y="521970"/>
                </a:moveTo>
                <a:cubicBezTo>
                  <a:pt x="201930" y="260985"/>
                  <a:pt x="403860" y="0"/>
                  <a:pt x="605790" y="7620"/>
                </a:cubicBezTo>
                <a:cubicBezTo>
                  <a:pt x="807720" y="15240"/>
                  <a:pt x="1009650" y="291465"/>
                  <a:pt x="1211580" y="567690"/>
                </a:cubicBezTo>
              </a:path>
            </a:pathLst>
          </a:cu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6870" name="任意多边形 8"/>
          <p:cNvSpPr>
            <a:spLocks noChangeArrowheads="1"/>
          </p:cNvSpPr>
          <p:nvPr/>
        </p:nvSpPr>
        <p:spPr bwMode="auto">
          <a:xfrm>
            <a:off x="7018858" y="3286125"/>
            <a:ext cx="1211262" cy="568325"/>
          </a:xfrm>
          <a:custGeom>
            <a:avLst/>
            <a:gdLst>
              <a:gd name="T0" fmla="*/ 0 w 1211580"/>
              <a:gd name="T1" fmla="*/ 523138 h 567690"/>
              <a:gd name="T2" fmla="*/ 605472 w 1211580"/>
              <a:gd name="T3" fmla="*/ 7638 h 567690"/>
              <a:gd name="T4" fmla="*/ 1210944 w 1211580"/>
              <a:gd name="T5" fmla="*/ 568961 h 567690"/>
              <a:gd name="T6" fmla="*/ 0 60000 65536"/>
              <a:gd name="T7" fmla="*/ 0 60000 65536"/>
              <a:gd name="T8" fmla="*/ 0 60000 65536"/>
              <a:gd name="T9" fmla="*/ 0 w 1211580"/>
              <a:gd name="T10" fmla="*/ 0 h 567690"/>
              <a:gd name="T11" fmla="*/ 1211580 w 1211580"/>
              <a:gd name="T12" fmla="*/ 567690 h 5676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11580" h="567690">
                <a:moveTo>
                  <a:pt x="0" y="521970"/>
                </a:moveTo>
                <a:cubicBezTo>
                  <a:pt x="201930" y="260985"/>
                  <a:pt x="403860" y="0"/>
                  <a:pt x="605790" y="7620"/>
                </a:cubicBezTo>
                <a:cubicBezTo>
                  <a:pt x="807720" y="15240"/>
                  <a:pt x="1009650" y="291465"/>
                  <a:pt x="1211580" y="567690"/>
                </a:cubicBezTo>
              </a:path>
            </a:pathLst>
          </a:custGeom>
          <a:noFill/>
          <a:ln w="53975" algn="ctr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3799" name="任意多边形 9"/>
          <p:cNvSpPr>
            <a:spLocks noChangeArrowheads="1"/>
          </p:cNvSpPr>
          <p:nvPr/>
        </p:nvSpPr>
        <p:spPr bwMode="auto">
          <a:xfrm>
            <a:off x="7022033" y="1825625"/>
            <a:ext cx="1222375" cy="2032000"/>
          </a:xfrm>
          <a:custGeom>
            <a:avLst/>
            <a:gdLst>
              <a:gd name="T0" fmla="*/ 0 w 1223010"/>
              <a:gd name="T1" fmla="*/ 1974251 h 2032635"/>
              <a:gd name="T2" fmla="*/ 627998 w 1223010"/>
              <a:gd name="T3" fmla="*/ 9519 h 2032635"/>
              <a:gd name="T4" fmla="*/ 1221740 w 1223010"/>
              <a:gd name="T5" fmla="*/ 2031365 h 2032635"/>
              <a:gd name="T6" fmla="*/ 0 60000 65536"/>
              <a:gd name="T7" fmla="*/ 0 60000 65536"/>
              <a:gd name="T8" fmla="*/ 0 60000 65536"/>
              <a:gd name="T9" fmla="*/ 0 w 1223010"/>
              <a:gd name="T10" fmla="*/ 0 h 2032635"/>
              <a:gd name="T11" fmla="*/ 1223010 w 1223010"/>
              <a:gd name="T12" fmla="*/ 2032635 h 20326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23010" h="2032635">
                <a:moveTo>
                  <a:pt x="0" y="1975485"/>
                </a:moveTo>
                <a:cubicBezTo>
                  <a:pt x="212407" y="987742"/>
                  <a:pt x="424815" y="0"/>
                  <a:pt x="628650" y="9525"/>
                </a:cubicBezTo>
                <a:cubicBezTo>
                  <a:pt x="832485" y="19050"/>
                  <a:pt x="1027747" y="1025842"/>
                  <a:pt x="1223010" y="2032635"/>
                </a:cubicBezTo>
              </a:path>
            </a:pathLst>
          </a:custGeom>
          <a:noFill/>
          <a:ln w="539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3800" name="燕尾形箭头 10"/>
          <p:cNvSpPr>
            <a:spLocks noChangeArrowheads="1"/>
          </p:cNvSpPr>
          <p:nvPr/>
        </p:nvSpPr>
        <p:spPr bwMode="auto">
          <a:xfrm>
            <a:off x="5886970" y="3286125"/>
            <a:ext cx="785813" cy="428625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71500" y="4000500"/>
            <a:ext cx="79248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3200" kern="0" dirty="0" smtClean="0">
                <a:latin typeface="+mn-lt"/>
                <a:ea typeface="黑体" pitchFamily="49" charset="-122"/>
              </a:rPr>
              <a:t>For </a:t>
            </a:r>
            <a:r>
              <a:rPr lang="en-US" altLang="zh-CN" sz="3200" kern="0" dirty="0">
                <a:latin typeface="+mn-lt"/>
                <a:ea typeface="黑体" pitchFamily="49" charset="-122"/>
              </a:rPr>
              <a:t>complex </a:t>
            </a:r>
            <a:r>
              <a:rPr lang="en-US" altLang="zh-CN" sz="3200" kern="0" dirty="0" smtClean="0">
                <a:latin typeface="+mn-lt"/>
                <a:ea typeface="黑体" pitchFamily="49" charset="-122"/>
              </a:rPr>
              <a:t>shapes</a:t>
            </a:r>
            <a:r>
              <a:rPr lang="en-US" altLang="zh-CN" sz="3200" kern="0" dirty="0">
                <a:latin typeface="+mn-lt"/>
                <a:ea typeface="黑体" pitchFamily="49" charset="-122"/>
              </a:rPr>
              <a:t>, we need to stitch multiple Bezier </a:t>
            </a:r>
            <a:r>
              <a:rPr lang="en-US" altLang="zh-CN" sz="3200" kern="0" dirty="0" smtClean="0">
                <a:latin typeface="+mn-lt"/>
                <a:ea typeface="黑体" pitchFamily="49" charset="-122"/>
              </a:rPr>
              <a:t>curves </a:t>
            </a:r>
            <a:r>
              <a:rPr lang="en-US" altLang="zh-CN" sz="2400" kern="0" dirty="0">
                <a:latin typeface="+mn-lt"/>
                <a:ea typeface="黑体" pitchFamily="49" charset="-122"/>
              </a:rPr>
              <a:t>(</a:t>
            </a:r>
            <a:r>
              <a:rPr lang="zh-CN" altLang="en-US" sz="2400" kern="0" dirty="0" smtClean="0">
                <a:latin typeface="+mn-lt"/>
                <a:ea typeface="黑体" pitchFamily="49" charset="-122"/>
              </a:rPr>
              <a:t>复杂形状需</a:t>
            </a:r>
            <a:r>
              <a:rPr lang="zh-CN" altLang="en-US" sz="2400" kern="0" dirty="0">
                <a:latin typeface="+mn-lt"/>
                <a:ea typeface="黑体" pitchFamily="49" charset="-122"/>
              </a:rPr>
              <a:t>拼接</a:t>
            </a:r>
            <a:r>
              <a:rPr lang="en-US" altLang="zh-CN" sz="2400" kern="0" dirty="0" smtClean="0">
                <a:latin typeface="+mn-lt"/>
                <a:ea typeface="黑体" pitchFamily="49" charset="-122"/>
              </a:rPr>
              <a:t>)</a:t>
            </a:r>
            <a:endParaRPr lang="zh-CN" altLang="en-US" sz="2400" kern="0" dirty="0">
              <a:latin typeface="+mn-lt"/>
              <a:ea typeface="黑体" pitchFamily="49" charset="-122"/>
            </a:endParaRP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Position continuity(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位置连续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)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：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C</a:t>
            </a:r>
            <a:r>
              <a:rPr lang="en-US" altLang="zh-CN" sz="2800" kern="0" baseline="30000" dirty="0">
                <a:latin typeface="+mn-lt"/>
                <a:ea typeface="黑体" pitchFamily="49" charset="-122"/>
              </a:rPr>
              <a:t>0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(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或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G</a:t>
            </a:r>
            <a:r>
              <a:rPr lang="en-US" altLang="zh-CN" sz="2800" kern="0" baseline="30000" dirty="0">
                <a:latin typeface="+mn-lt"/>
                <a:ea typeface="黑体" pitchFamily="49" charset="-122"/>
              </a:rPr>
              <a:t>0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)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Smoothness: n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次导数</a:t>
            </a:r>
            <a:r>
              <a:rPr lang="en-US" altLang="zh-CN" sz="2800" kern="0" dirty="0" err="1">
                <a:latin typeface="+mn-lt"/>
                <a:ea typeface="黑体" pitchFamily="49" charset="-122"/>
              </a:rPr>
              <a:t>C</a:t>
            </a:r>
            <a:r>
              <a:rPr lang="en-US" altLang="zh-CN" sz="2800" kern="0" baseline="30000" dirty="0" err="1">
                <a:latin typeface="+mn-lt"/>
                <a:ea typeface="黑体" pitchFamily="49" charset="-122"/>
              </a:rPr>
              <a:t>n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(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或几何</a:t>
            </a:r>
            <a:r>
              <a:rPr lang="en-US" altLang="zh-CN" sz="2800" kern="0" dirty="0" err="1">
                <a:latin typeface="+mn-lt"/>
                <a:ea typeface="黑体" pitchFamily="49" charset="-122"/>
              </a:rPr>
              <a:t>G</a:t>
            </a:r>
            <a:r>
              <a:rPr lang="en-US" altLang="zh-CN" sz="2800" kern="0" baseline="30000" dirty="0" err="1">
                <a:latin typeface="+mn-lt"/>
                <a:ea typeface="黑体" pitchFamily="49" charset="-122"/>
              </a:rPr>
              <a:t>n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)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连续</a:t>
            </a:r>
            <a:endParaRPr lang="en-US" altLang="zh-CN" sz="2800" kern="0" dirty="0">
              <a:latin typeface="+mn-lt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/>
      <p:bldP spid="33797" grpId="0" animBg="1"/>
      <p:bldP spid="33799" grpId="0" animBg="1"/>
      <p:bldP spid="33800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95FDB6-7267-47B3-BF2A-E9A4E3CF6452}" type="slidenum">
              <a:rPr lang="zh-CN" altLang="en-US" smtClean="0">
                <a:ea typeface="宋体" charset="-122"/>
              </a:rPr>
              <a:pPr/>
              <a:t>26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Agenda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Parametric curves and surfaces</a:t>
            </a:r>
            <a:endParaRPr lang="zh-CN" altLang="en-US" smtClean="0">
              <a:ea typeface="黑体" pitchFamily="49" charset="-122"/>
            </a:endParaRP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参数表示的数学原理</a:t>
            </a:r>
          </a:p>
          <a:p>
            <a:pPr lvl="1" eaLnBrk="1" hangingPunct="1"/>
            <a:r>
              <a:rPr lang="en-US" altLang="zh-CN" smtClean="0">
                <a:ea typeface="黑体" pitchFamily="49" charset="-122"/>
              </a:rPr>
              <a:t>Parametric curves(</a:t>
            </a:r>
            <a:r>
              <a:rPr lang="zh-CN" altLang="en-US" smtClean="0">
                <a:ea typeface="黑体" pitchFamily="49" charset="-122"/>
              </a:rPr>
              <a:t>参数曲线</a:t>
            </a:r>
            <a:r>
              <a:rPr lang="en-US" altLang="zh-CN" smtClean="0">
                <a:ea typeface="黑体" pitchFamily="49" charset="-122"/>
              </a:rPr>
              <a:t>)</a:t>
            </a:r>
            <a:endParaRPr lang="zh-CN" altLang="en-US" smtClean="0">
              <a:ea typeface="黑体" pitchFamily="49" charset="-122"/>
            </a:endParaRP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B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zier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曲线</a:t>
            </a:r>
          </a:p>
          <a:p>
            <a:pPr lvl="2" eaLnBrk="1" hangingPunct="1"/>
            <a:r>
              <a:rPr lang="en-US" altLang="zh-CN" smtClean="0">
                <a:ea typeface="黑体" pitchFamily="49" charset="-122"/>
              </a:rPr>
              <a:t>B-spline (B</a:t>
            </a:r>
            <a:r>
              <a:rPr lang="zh-CN" altLang="en-US" smtClean="0">
                <a:ea typeface="黑体" pitchFamily="49" charset="-122"/>
              </a:rPr>
              <a:t>样条曲线</a:t>
            </a:r>
            <a:r>
              <a:rPr lang="en-US" altLang="zh-CN" smtClean="0">
                <a:ea typeface="黑体" pitchFamily="49" charset="-122"/>
              </a:rPr>
              <a:t>)</a:t>
            </a:r>
            <a:endParaRPr lang="zh-CN" altLang="en-US" smtClean="0">
              <a:ea typeface="黑体" pitchFamily="49" charset="-122"/>
            </a:endParaRP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NURBS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曲线</a:t>
            </a: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参数曲面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73F8D-E907-4F9A-954E-630720CD238D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5" name="Picture 4" descr="draftweight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384" y="1967673"/>
            <a:ext cx="3918592" cy="2616086"/>
          </a:xfrm>
          <a:prstGeom prst="rect">
            <a:avLst/>
          </a:prstGeom>
          <a:noFill/>
        </p:spPr>
      </p:pic>
      <p:pic>
        <p:nvPicPr>
          <p:cNvPr id="6" name="Picture 5" descr="draftweight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7510" y="1916832"/>
            <a:ext cx="4186624" cy="2795513"/>
          </a:xfrm>
          <a:prstGeom prst="rect">
            <a:avLst/>
          </a:prstGeom>
          <a:noFill/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05532" y="4613920"/>
            <a:ext cx="2249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A Duck (weight)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134347" y="4690120"/>
            <a:ext cx="2847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Ducks trace out curve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3E44E45-2A35-413D-863D-D5F85D662576}" type="slidenum">
              <a:rPr lang="zh-CN" altLang="en-US" smtClean="0">
                <a:ea typeface="宋体" charset="-122"/>
              </a:rPr>
              <a:pPr/>
              <a:t>28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B-spline: example(</a:t>
            </a:r>
            <a:r>
              <a:rPr lang="zh-CN" altLang="en-US" smtClean="0">
                <a:ea typeface="黑体" pitchFamily="49" charset="-122"/>
              </a:rPr>
              <a:t>样条曲线实列</a:t>
            </a:r>
            <a:r>
              <a:rPr lang="en-US" altLang="zh-CN" smtClean="0">
                <a:ea typeface="黑体" pitchFamily="49" charset="-122"/>
              </a:rPr>
              <a:t>)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38916" name="Rectangle 20"/>
          <p:cNvSpPr>
            <a:spLocks noChangeArrowheads="1"/>
          </p:cNvSpPr>
          <p:nvPr/>
        </p:nvSpPr>
        <p:spPr bwMode="auto">
          <a:xfrm>
            <a:off x="1143000" y="5610225"/>
            <a:ext cx="7215188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 eaLnBrk="1" hangingPunct="1"/>
            <a:r>
              <a:rPr lang="en-US" altLang="zh-CN" sz="2400">
                <a:ea typeface="黑体" pitchFamily="49" charset="-122"/>
              </a:rPr>
              <a:t>B-spline of degree 3(order 4) (</a:t>
            </a:r>
            <a:r>
              <a:rPr lang="zh-CN" altLang="en-US" sz="2400">
                <a:ea typeface="黑体" pitchFamily="49" charset="-122"/>
              </a:rPr>
              <a:t>三次</a:t>
            </a:r>
            <a:r>
              <a:rPr lang="en-US" altLang="zh-CN" sz="2400">
                <a:ea typeface="黑体" pitchFamily="49" charset="-122"/>
              </a:rPr>
              <a:t>(</a:t>
            </a:r>
            <a:r>
              <a:rPr lang="zh-CN" altLang="en-US" sz="2400">
                <a:ea typeface="黑体" pitchFamily="49" charset="-122"/>
              </a:rPr>
              <a:t>四阶</a:t>
            </a:r>
            <a:r>
              <a:rPr lang="en-US" altLang="zh-CN" sz="2400">
                <a:ea typeface="黑体" pitchFamily="49" charset="-122"/>
              </a:rPr>
              <a:t>)B</a:t>
            </a:r>
            <a:r>
              <a:rPr lang="zh-CN" altLang="en-US" sz="2400">
                <a:ea typeface="黑体" pitchFamily="49" charset="-122"/>
              </a:rPr>
              <a:t>样条曲线</a:t>
            </a:r>
            <a:r>
              <a:rPr lang="en-US" altLang="zh-CN" sz="2400">
                <a:ea typeface="黑体" pitchFamily="49" charset="-122"/>
              </a:rPr>
              <a:t>)</a:t>
            </a:r>
            <a:r>
              <a:rPr lang="zh-CN" altLang="en-US" sz="2400">
                <a:ea typeface="黑体" pitchFamily="49" charset="-122"/>
              </a:rPr>
              <a:t> </a:t>
            </a:r>
          </a:p>
        </p:txBody>
      </p:sp>
      <p:grpSp>
        <p:nvGrpSpPr>
          <p:cNvPr id="38917" name="Group 30"/>
          <p:cNvGrpSpPr>
            <a:grpSpLocks/>
          </p:cNvGrpSpPr>
          <p:nvPr/>
        </p:nvGrpSpPr>
        <p:grpSpPr bwMode="auto">
          <a:xfrm>
            <a:off x="755650" y="1335088"/>
            <a:ext cx="7705725" cy="4254500"/>
            <a:chOff x="476" y="841"/>
            <a:chExt cx="4854" cy="2680"/>
          </a:xfrm>
        </p:grpSpPr>
        <p:sp>
          <p:nvSpPr>
            <p:cNvPr id="38918" name="Freeform 17"/>
            <p:cNvSpPr>
              <a:spLocks noChangeAspect="1"/>
            </p:cNvSpPr>
            <p:nvPr/>
          </p:nvSpPr>
          <p:spPr bwMode="auto">
            <a:xfrm>
              <a:off x="734" y="1097"/>
              <a:ext cx="4437" cy="2279"/>
            </a:xfrm>
            <a:custGeom>
              <a:avLst/>
              <a:gdLst>
                <a:gd name="T0" fmla="*/ 0 w 7117"/>
                <a:gd name="T1" fmla="*/ 59 h 3652"/>
                <a:gd name="T2" fmla="*/ 24 w 7117"/>
                <a:gd name="T3" fmla="*/ 24 h 3652"/>
                <a:gd name="T4" fmla="*/ 56 w 7117"/>
                <a:gd name="T5" fmla="*/ 0 h 3652"/>
                <a:gd name="T6" fmla="*/ 81 w 7117"/>
                <a:gd name="T7" fmla="*/ 24 h 3652"/>
                <a:gd name="T8" fmla="*/ 97 w 7117"/>
                <a:gd name="T9" fmla="*/ 60 h 3652"/>
                <a:gd name="T10" fmla="*/ 130 w 7117"/>
                <a:gd name="T11" fmla="*/ 84 h 3652"/>
                <a:gd name="T12" fmla="*/ 155 w 7117"/>
                <a:gd name="T13" fmla="*/ 60 h 3652"/>
                <a:gd name="T14" fmla="*/ 163 w 7117"/>
                <a:gd name="T15" fmla="*/ 26 h 36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117"/>
                <a:gd name="T25" fmla="*/ 0 h 3652"/>
                <a:gd name="T26" fmla="*/ 7117 w 7117"/>
                <a:gd name="T27" fmla="*/ 3652 h 365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117" h="3652">
                  <a:moveTo>
                    <a:pt x="0" y="2542"/>
                  </a:moveTo>
                  <a:lnTo>
                    <a:pt x="1050" y="1042"/>
                  </a:lnTo>
                  <a:lnTo>
                    <a:pt x="2467" y="0"/>
                  </a:lnTo>
                  <a:lnTo>
                    <a:pt x="3555" y="1027"/>
                  </a:lnTo>
                  <a:lnTo>
                    <a:pt x="4260" y="2610"/>
                  </a:lnTo>
                  <a:lnTo>
                    <a:pt x="5707" y="3652"/>
                  </a:lnTo>
                  <a:lnTo>
                    <a:pt x="6772" y="2602"/>
                  </a:lnTo>
                  <a:lnTo>
                    <a:pt x="7117" y="1147"/>
                  </a:lnTo>
                </a:path>
              </a:pathLst>
            </a:custGeom>
            <a:noFill/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19" name="Oval 7"/>
            <p:cNvSpPr>
              <a:spLocks noChangeAspect="1" noChangeArrowheads="1"/>
            </p:cNvSpPr>
            <p:nvPr/>
          </p:nvSpPr>
          <p:spPr bwMode="auto">
            <a:xfrm>
              <a:off x="703" y="2676"/>
              <a:ext cx="62" cy="63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0" name="Oval 8"/>
            <p:cNvSpPr>
              <a:spLocks noChangeAspect="1" noChangeArrowheads="1"/>
            </p:cNvSpPr>
            <p:nvPr/>
          </p:nvSpPr>
          <p:spPr bwMode="auto">
            <a:xfrm>
              <a:off x="1356" y="1728"/>
              <a:ext cx="63" cy="63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1" name="Oval 9"/>
            <p:cNvSpPr>
              <a:spLocks noChangeAspect="1" noChangeArrowheads="1"/>
            </p:cNvSpPr>
            <p:nvPr/>
          </p:nvSpPr>
          <p:spPr bwMode="auto">
            <a:xfrm>
              <a:off x="2226" y="1068"/>
              <a:ext cx="63" cy="63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2" name="Oval 10"/>
            <p:cNvSpPr>
              <a:spLocks noChangeAspect="1" noChangeArrowheads="1"/>
            </p:cNvSpPr>
            <p:nvPr/>
          </p:nvSpPr>
          <p:spPr bwMode="auto">
            <a:xfrm>
              <a:off x="2927" y="1723"/>
              <a:ext cx="63" cy="63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3" name="Oval 11"/>
            <p:cNvSpPr>
              <a:spLocks noChangeAspect="1" noChangeArrowheads="1"/>
            </p:cNvSpPr>
            <p:nvPr/>
          </p:nvSpPr>
          <p:spPr bwMode="auto">
            <a:xfrm>
              <a:off x="3353" y="2701"/>
              <a:ext cx="63" cy="63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4" name="Oval 12"/>
            <p:cNvSpPr>
              <a:spLocks noChangeAspect="1" noChangeArrowheads="1"/>
            </p:cNvSpPr>
            <p:nvPr/>
          </p:nvSpPr>
          <p:spPr bwMode="auto">
            <a:xfrm>
              <a:off x="4258" y="3340"/>
              <a:ext cx="63" cy="63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5" name="Oval 13"/>
            <p:cNvSpPr>
              <a:spLocks noChangeAspect="1" noChangeArrowheads="1"/>
            </p:cNvSpPr>
            <p:nvPr/>
          </p:nvSpPr>
          <p:spPr bwMode="auto">
            <a:xfrm>
              <a:off x="4924" y="2696"/>
              <a:ext cx="63" cy="63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6" name="Oval 14"/>
            <p:cNvSpPr>
              <a:spLocks noChangeAspect="1" noChangeArrowheads="1"/>
            </p:cNvSpPr>
            <p:nvPr/>
          </p:nvSpPr>
          <p:spPr bwMode="auto">
            <a:xfrm>
              <a:off x="5131" y="1795"/>
              <a:ext cx="63" cy="63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7" name="Freeform 16"/>
            <p:cNvSpPr>
              <a:spLocks noChangeAspect="1"/>
            </p:cNvSpPr>
            <p:nvPr/>
          </p:nvSpPr>
          <p:spPr bwMode="auto">
            <a:xfrm>
              <a:off x="724" y="1356"/>
              <a:ext cx="4442" cy="1763"/>
            </a:xfrm>
            <a:custGeom>
              <a:avLst/>
              <a:gdLst>
                <a:gd name="T0" fmla="*/ 0 w 7126"/>
                <a:gd name="T1" fmla="*/ 49 h 2825"/>
                <a:gd name="T2" fmla="*/ 34 w 7126"/>
                <a:gd name="T3" fmla="*/ 10 h 2825"/>
                <a:gd name="T4" fmla="*/ 59 w 7126"/>
                <a:gd name="T5" fmla="*/ 1 h 2825"/>
                <a:gd name="T6" fmla="*/ 78 w 7126"/>
                <a:gd name="T7" fmla="*/ 14 h 2825"/>
                <a:gd name="T8" fmla="*/ 98 w 7126"/>
                <a:gd name="T9" fmla="*/ 45 h 2825"/>
                <a:gd name="T10" fmla="*/ 115 w 7126"/>
                <a:gd name="T11" fmla="*/ 61 h 2825"/>
                <a:gd name="T12" fmla="*/ 135 w 7126"/>
                <a:gd name="T13" fmla="*/ 62 h 2825"/>
                <a:gd name="T14" fmla="*/ 151 w 7126"/>
                <a:gd name="T15" fmla="*/ 46 h 2825"/>
                <a:gd name="T16" fmla="*/ 163 w 7126"/>
                <a:gd name="T17" fmla="*/ 16 h 28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26"/>
                <a:gd name="T28" fmla="*/ 0 h 2825"/>
                <a:gd name="T29" fmla="*/ 7126 w 7126"/>
                <a:gd name="T30" fmla="*/ 2825 h 28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26" h="2825">
                  <a:moveTo>
                    <a:pt x="0" y="2155"/>
                  </a:moveTo>
                  <a:cubicBezTo>
                    <a:pt x="248" y="1867"/>
                    <a:pt x="1061" y="781"/>
                    <a:pt x="1491" y="426"/>
                  </a:cubicBezTo>
                  <a:cubicBezTo>
                    <a:pt x="1921" y="71"/>
                    <a:pt x="2259" y="0"/>
                    <a:pt x="2582" y="27"/>
                  </a:cubicBezTo>
                  <a:cubicBezTo>
                    <a:pt x="2905" y="54"/>
                    <a:pt x="3144" y="271"/>
                    <a:pt x="3429" y="590"/>
                  </a:cubicBezTo>
                  <a:cubicBezTo>
                    <a:pt x="3714" y="909"/>
                    <a:pt x="4020" y="1600"/>
                    <a:pt x="4292" y="1940"/>
                  </a:cubicBezTo>
                  <a:cubicBezTo>
                    <a:pt x="4564" y="2280"/>
                    <a:pt x="4790" y="2499"/>
                    <a:pt x="5064" y="2629"/>
                  </a:cubicBezTo>
                  <a:cubicBezTo>
                    <a:pt x="5338" y="2759"/>
                    <a:pt x="5670" y="2825"/>
                    <a:pt x="5934" y="2719"/>
                  </a:cubicBezTo>
                  <a:cubicBezTo>
                    <a:pt x="6198" y="2613"/>
                    <a:pt x="6448" y="2326"/>
                    <a:pt x="6647" y="1992"/>
                  </a:cubicBezTo>
                  <a:cubicBezTo>
                    <a:pt x="6846" y="1658"/>
                    <a:pt x="7026" y="980"/>
                    <a:pt x="7126" y="714"/>
                  </a:cubicBezTo>
                </a:path>
              </a:pathLst>
            </a:custGeom>
            <a:noFill/>
            <a:ln w="635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8" name="Rectangle 21"/>
            <p:cNvSpPr>
              <a:spLocks noChangeArrowheads="1"/>
            </p:cNvSpPr>
            <p:nvPr/>
          </p:nvSpPr>
          <p:spPr bwMode="auto">
            <a:xfrm>
              <a:off x="476" y="2474"/>
              <a:ext cx="2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R</a:t>
              </a:r>
              <a:r>
                <a:rPr lang="en-US" altLang="zh-CN" baseline="-25000"/>
                <a:t>0</a:t>
              </a:r>
              <a:endParaRPr lang="zh-CN" altLang="en-US" baseline="-25000"/>
            </a:p>
          </p:txBody>
        </p:sp>
        <p:sp>
          <p:nvSpPr>
            <p:cNvPr id="38929" name="Rectangle 22"/>
            <p:cNvSpPr>
              <a:spLocks noChangeArrowheads="1"/>
            </p:cNvSpPr>
            <p:nvPr/>
          </p:nvSpPr>
          <p:spPr bwMode="auto">
            <a:xfrm>
              <a:off x="1111" y="1521"/>
              <a:ext cx="2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R</a:t>
              </a:r>
              <a:r>
                <a:rPr lang="en-US" altLang="zh-CN" baseline="-25000"/>
                <a:t>1</a:t>
              </a:r>
              <a:endParaRPr lang="zh-CN" altLang="en-US" baseline="-25000"/>
            </a:p>
          </p:txBody>
        </p:sp>
        <p:sp>
          <p:nvSpPr>
            <p:cNvPr id="38930" name="Rectangle 23"/>
            <p:cNvSpPr>
              <a:spLocks noChangeArrowheads="1"/>
            </p:cNvSpPr>
            <p:nvPr/>
          </p:nvSpPr>
          <p:spPr bwMode="auto">
            <a:xfrm>
              <a:off x="2154" y="841"/>
              <a:ext cx="2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R</a:t>
              </a:r>
              <a:r>
                <a:rPr lang="en-US" altLang="zh-CN" baseline="-25000"/>
                <a:t>2</a:t>
              </a:r>
              <a:endParaRPr lang="zh-CN" altLang="en-US" baseline="-25000"/>
            </a:p>
          </p:txBody>
        </p:sp>
        <p:sp>
          <p:nvSpPr>
            <p:cNvPr id="38931" name="Rectangle 24"/>
            <p:cNvSpPr>
              <a:spLocks noChangeArrowheads="1"/>
            </p:cNvSpPr>
            <p:nvPr/>
          </p:nvSpPr>
          <p:spPr bwMode="auto">
            <a:xfrm>
              <a:off x="2971" y="1612"/>
              <a:ext cx="2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R</a:t>
              </a:r>
              <a:r>
                <a:rPr lang="en-US" altLang="zh-CN" baseline="-25000"/>
                <a:t>3</a:t>
              </a:r>
              <a:endParaRPr lang="zh-CN" altLang="en-US" baseline="-25000"/>
            </a:p>
          </p:txBody>
        </p:sp>
        <p:sp>
          <p:nvSpPr>
            <p:cNvPr id="38932" name="Rectangle 25"/>
            <p:cNvSpPr>
              <a:spLocks noChangeArrowheads="1"/>
            </p:cNvSpPr>
            <p:nvPr/>
          </p:nvSpPr>
          <p:spPr bwMode="auto">
            <a:xfrm>
              <a:off x="3107" y="2655"/>
              <a:ext cx="2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R</a:t>
              </a:r>
              <a:r>
                <a:rPr lang="en-US" altLang="zh-CN" baseline="-25000"/>
                <a:t>4</a:t>
              </a:r>
              <a:endParaRPr lang="zh-CN" altLang="en-US" baseline="-25000"/>
            </a:p>
          </p:txBody>
        </p:sp>
        <p:sp>
          <p:nvSpPr>
            <p:cNvPr id="38933" name="Rectangle 26"/>
            <p:cNvSpPr>
              <a:spLocks noChangeArrowheads="1"/>
            </p:cNvSpPr>
            <p:nvPr/>
          </p:nvSpPr>
          <p:spPr bwMode="auto">
            <a:xfrm>
              <a:off x="4286" y="3290"/>
              <a:ext cx="2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R</a:t>
              </a:r>
              <a:r>
                <a:rPr lang="en-US" altLang="zh-CN" baseline="-25000"/>
                <a:t>5</a:t>
              </a:r>
              <a:endParaRPr lang="zh-CN" altLang="en-US" baseline="-25000"/>
            </a:p>
          </p:txBody>
        </p:sp>
        <p:sp>
          <p:nvSpPr>
            <p:cNvPr id="38934" name="Rectangle 27"/>
            <p:cNvSpPr>
              <a:spLocks noChangeArrowheads="1"/>
            </p:cNvSpPr>
            <p:nvPr/>
          </p:nvSpPr>
          <p:spPr bwMode="auto">
            <a:xfrm>
              <a:off x="4967" y="2696"/>
              <a:ext cx="2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R</a:t>
              </a:r>
              <a:r>
                <a:rPr lang="en-US" altLang="zh-CN" baseline="-25000"/>
                <a:t>6</a:t>
              </a:r>
              <a:endParaRPr lang="zh-CN" altLang="en-US" baseline="-25000"/>
            </a:p>
          </p:txBody>
        </p:sp>
        <p:sp>
          <p:nvSpPr>
            <p:cNvPr id="38935" name="Rectangle 28"/>
            <p:cNvSpPr>
              <a:spLocks noChangeArrowheads="1"/>
            </p:cNvSpPr>
            <p:nvPr/>
          </p:nvSpPr>
          <p:spPr bwMode="auto">
            <a:xfrm>
              <a:off x="5057" y="1567"/>
              <a:ext cx="2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/>
                <a:t>R</a:t>
              </a:r>
              <a:r>
                <a:rPr lang="en-US" altLang="zh-CN" baseline="-25000"/>
                <a:t>7</a:t>
              </a:r>
              <a:endParaRPr lang="zh-CN" altLang="en-US" baseline="-25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876F8C-7AC9-4530-98CF-274136E978AE}" type="slidenum">
              <a:rPr lang="zh-CN" altLang="en-US" smtClean="0">
                <a:ea typeface="宋体" charset="-122"/>
              </a:rPr>
              <a:pPr/>
              <a:t>29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黑体" pitchFamily="49" charset="-122"/>
              </a:rPr>
              <a:t>Definition of B-splines(B</a:t>
            </a:r>
            <a:r>
              <a:rPr lang="zh-CN" altLang="en-US" sz="3600" smtClean="0">
                <a:ea typeface="黑体" pitchFamily="49" charset="-122"/>
              </a:rPr>
              <a:t>样条曲线定义</a:t>
            </a:r>
            <a:r>
              <a:rPr lang="en-US" altLang="zh-CN" sz="3600" smtClean="0">
                <a:ea typeface="黑体" pitchFamily="49" charset="-122"/>
              </a:rPr>
              <a:t>)</a:t>
            </a:r>
            <a:r>
              <a:rPr lang="zh-CN" altLang="en-US" sz="3600" smtClean="0">
                <a:ea typeface="黑体" pitchFamily="49" charset="-122"/>
              </a:rPr>
              <a:t> </a:t>
            </a: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600200"/>
            <a:ext cx="7888287" cy="9715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B-</a:t>
            </a:r>
            <a:r>
              <a:rPr lang="en-US" altLang="zh-CN" dirty="0" err="1" smtClean="0">
                <a:ea typeface="黑体" pitchFamily="49" charset="-122"/>
              </a:rPr>
              <a:t>spline</a:t>
            </a:r>
            <a:r>
              <a:rPr lang="en-US" altLang="zh-CN" dirty="0" smtClean="0">
                <a:ea typeface="黑体" pitchFamily="49" charset="-122"/>
              </a:rPr>
              <a:t> curve is </a:t>
            </a:r>
            <a:r>
              <a:rPr lang="en-US" altLang="zh-CN" dirty="0" smtClean="0">
                <a:solidFill>
                  <a:srgbClr val="C00000"/>
                </a:solidFill>
                <a:ea typeface="黑体" pitchFamily="49" charset="-122"/>
              </a:rPr>
              <a:t>piecewise polynomial</a:t>
            </a:r>
            <a:r>
              <a:rPr lang="en-US" altLang="zh-CN" dirty="0" smtClean="0">
                <a:ea typeface="黑体" pitchFamily="49" charset="-122"/>
              </a:rPr>
              <a:t> curve</a:t>
            </a:r>
            <a:r>
              <a:rPr lang="zh-CN" altLang="en-US" dirty="0" smtClean="0">
                <a:ea typeface="黑体" pitchFamily="49" charset="-122"/>
              </a:rPr>
              <a:t> </a:t>
            </a:r>
            <a:r>
              <a:rPr lang="en-US" altLang="zh-CN" dirty="0" smtClean="0">
                <a:ea typeface="黑体" pitchFamily="49" charset="-122"/>
              </a:rPr>
              <a:t>(</a:t>
            </a:r>
            <a:r>
              <a:rPr lang="zh-CN" altLang="en-US" dirty="0" smtClean="0">
                <a:ea typeface="黑体" pitchFamily="49" charset="-122"/>
              </a:rPr>
              <a:t>分段多项式曲线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</p:txBody>
      </p:sp>
      <p:graphicFrame>
        <p:nvGraphicFramePr>
          <p:cNvPr id="15362" name="Object 5"/>
          <p:cNvGraphicFramePr>
            <a:graphicFrameLocks noChangeAspect="1"/>
          </p:cNvGraphicFramePr>
          <p:nvPr/>
        </p:nvGraphicFramePr>
        <p:xfrm>
          <a:off x="2124075" y="4800600"/>
          <a:ext cx="291147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6" name="Equation" r:id="rId4" imgW="1155700" imgH="393700" progId="">
                  <p:embed/>
                </p:oleObj>
              </mc:Choice>
              <mc:Fallback>
                <p:oleObj name="Equation" r:id="rId4" imgW="1155700" imgH="3937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800600"/>
                        <a:ext cx="2911475" cy="985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7"/>
          <p:cNvGraphicFramePr>
            <a:graphicFrameLocks noChangeAspect="1"/>
          </p:cNvGraphicFramePr>
          <p:nvPr/>
        </p:nvGraphicFramePr>
        <p:xfrm>
          <a:off x="5795963" y="5016500"/>
          <a:ext cx="1701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Equation" r:id="rId6" imgW="698197" imgH="215806" progId="">
                  <p:embed/>
                </p:oleObj>
              </mc:Choice>
              <mc:Fallback>
                <p:oleObj name="Equation" r:id="rId6" imgW="698197" imgH="215806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5016500"/>
                        <a:ext cx="17018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0" y="3733800"/>
            <a:ext cx="2444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1" hangingPunct="1"/>
            <a:r>
              <a:rPr lang="zh-CN" altLang="en-US" sz="1000">
                <a:latin typeface="Times New Roman" pitchFamily="18" charset="0"/>
              </a:rPr>
              <a:t> </a:t>
            </a:r>
            <a:r>
              <a:rPr lang="zh-CN" altLang="en-US" sz="900">
                <a:latin typeface="Times New Roman" pitchFamily="18" charset="0"/>
              </a:rPr>
              <a:t> </a:t>
            </a: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2686050"/>
            <a:ext cx="7888287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ts val="6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3200" b="1" kern="0" dirty="0">
                <a:solidFill>
                  <a:srgbClr val="3333FF"/>
                </a:solidFill>
                <a:latin typeface="+mj-lt"/>
                <a:ea typeface="黑体" pitchFamily="49" charset="-122"/>
              </a:rPr>
              <a:t>Given knot vector</a:t>
            </a:r>
            <a:r>
              <a:rPr lang="en-US" altLang="zh-CN" sz="3200" b="1" kern="0" dirty="0">
                <a:solidFill>
                  <a:srgbClr val="3333FF"/>
                </a:solidFill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sz="3200" b="1" kern="0" dirty="0">
                <a:solidFill>
                  <a:srgbClr val="3333FF"/>
                </a:solidFill>
                <a:latin typeface="Times New Roman" pitchFamily="18" charset="0"/>
                <a:ea typeface="黑体" pitchFamily="49" charset="-122"/>
              </a:rPr>
              <a:t>节点向量</a:t>
            </a:r>
            <a:r>
              <a:rPr lang="en-US" altLang="zh-CN" sz="3200" b="1" kern="0" dirty="0">
                <a:solidFill>
                  <a:srgbClr val="3333FF"/>
                </a:solidFill>
                <a:latin typeface="Times New Roman" pitchFamily="18" charset="0"/>
                <a:ea typeface="黑体" pitchFamily="49" charset="-122"/>
              </a:rPr>
              <a:t>) </a:t>
            </a:r>
          </a:p>
          <a:p>
            <a:pPr marL="342900" indent="-342900" algn="l" eaLnBrk="1" hangingPunct="1">
              <a:spcBef>
                <a:spcPts val="6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3333FF"/>
                </a:solidFill>
                <a:latin typeface="Times New Roman" pitchFamily="18" charset="0"/>
                <a:ea typeface="黑体" pitchFamily="49" charset="-122"/>
              </a:rPr>
              <a:t>         </a:t>
            </a:r>
            <a:r>
              <a:rPr lang="en-US" altLang="zh-CN" sz="3200" b="1" kern="0" dirty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3200" kern="0" dirty="0">
                <a:latin typeface="Times New Roman" pitchFamily="18" charset="0"/>
                <a:ea typeface="黑体" pitchFamily="49" charset="-122"/>
              </a:rPr>
              <a:t>={</a:t>
            </a:r>
            <a:r>
              <a:rPr lang="en-US" altLang="zh-CN" sz="3200" i="1" kern="0" dirty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3200" kern="0" baseline="-25000" dirty="0">
                <a:latin typeface="Times New Roman" pitchFamily="18" charset="0"/>
                <a:ea typeface="黑体" pitchFamily="49" charset="-122"/>
              </a:rPr>
              <a:t>0</a:t>
            </a:r>
            <a:r>
              <a:rPr lang="en-US" altLang="zh-CN" sz="3200" kern="0" dirty="0">
                <a:latin typeface="Times New Roman" pitchFamily="18" charset="0"/>
                <a:ea typeface="黑体" pitchFamily="49" charset="-122"/>
              </a:rPr>
              <a:t>, </a:t>
            </a:r>
            <a:r>
              <a:rPr lang="en-US" altLang="zh-CN" sz="3200" i="1" kern="0" dirty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3200" kern="0" baseline="-25000" dirty="0">
                <a:latin typeface="Times New Roman" pitchFamily="18" charset="0"/>
                <a:ea typeface="黑体" pitchFamily="49" charset="-122"/>
              </a:rPr>
              <a:t>1</a:t>
            </a:r>
            <a:r>
              <a:rPr lang="en-US" altLang="zh-CN" sz="3200" kern="0" dirty="0">
                <a:latin typeface="Times New Roman" pitchFamily="18" charset="0"/>
                <a:ea typeface="黑体" pitchFamily="49" charset="-122"/>
              </a:rPr>
              <a:t>, …, </a:t>
            </a:r>
            <a:r>
              <a:rPr lang="en-US" altLang="zh-CN" sz="3200" i="1" kern="0" dirty="0" err="1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3200" i="1" kern="0" baseline="-25000" dirty="0" err="1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3200" kern="0" dirty="0">
                <a:latin typeface="Times New Roman" pitchFamily="18" charset="0"/>
                <a:ea typeface="黑体" pitchFamily="49" charset="-122"/>
              </a:rPr>
              <a:t>, …, </a:t>
            </a:r>
            <a:r>
              <a:rPr lang="en-US" altLang="zh-CN" sz="3200" i="1" kern="0" dirty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3200" i="1" kern="0" baseline="-25000" dirty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3200" kern="0" baseline="-25000" dirty="0">
                <a:latin typeface="Times New Roman" pitchFamily="18" charset="0"/>
                <a:ea typeface="黑体" pitchFamily="49" charset="-122"/>
              </a:rPr>
              <a:t>+</a:t>
            </a:r>
            <a:r>
              <a:rPr lang="en-US" altLang="zh-CN" sz="3200" i="1" kern="0" baseline="-25000" dirty="0">
                <a:latin typeface="Times New Roman" pitchFamily="18" charset="0"/>
                <a:ea typeface="黑体" pitchFamily="49" charset="-122"/>
              </a:rPr>
              <a:t>k</a:t>
            </a:r>
            <a:r>
              <a:rPr lang="en-US" altLang="zh-CN" sz="3200" kern="0" baseline="-25000" dirty="0">
                <a:latin typeface="Times New Roman" pitchFamily="18" charset="0"/>
                <a:ea typeface="黑体" pitchFamily="49" charset="-122"/>
              </a:rPr>
              <a:t>+1</a:t>
            </a:r>
            <a:r>
              <a:rPr lang="en-US" altLang="zh-CN" sz="3200" kern="0" dirty="0">
                <a:latin typeface="Times New Roman" pitchFamily="18" charset="0"/>
                <a:ea typeface="黑体" pitchFamily="49" charset="-122"/>
              </a:rPr>
              <a:t> }</a:t>
            </a:r>
          </a:p>
          <a:p>
            <a:pPr marL="342900" indent="-342900" algn="l" eaLnBrk="1" hangingPunct="1">
              <a:spcBef>
                <a:spcPts val="6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3200" kern="0" dirty="0">
                <a:latin typeface="Times New Roman" pitchFamily="18" charset="0"/>
                <a:ea typeface="黑体" pitchFamily="49" charset="-122"/>
              </a:rPr>
              <a:t>    </a:t>
            </a:r>
            <a:r>
              <a:rPr lang="en-US" altLang="zh-CN" sz="3200" kern="0" dirty="0">
                <a:latin typeface="+mj-lt"/>
                <a:ea typeface="黑体" pitchFamily="49" charset="-122"/>
              </a:rPr>
              <a:t>A B-</a:t>
            </a:r>
            <a:r>
              <a:rPr lang="en-US" altLang="zh-CN" sz="3200" kern="0" dirty="0" err="1">
                <a:latin typeface="+mj-lt"/>
                <a:ea typeface="黑体" pitchFamily="49" charset="-122"/>
              </a:rPr>
              <a:t>spline</a:t>
            </a:r>
            <a:r>
              <a:rPr lang="en-US" altLang="zh-CN" sz="3200" kern="0" dirty="0">
                <a:latin typeface="+mj-lt"/>
                <a:ea typeface="黑体" pitchFamily="49" charset="-122"/>
              </a:rPr>
              <a:t> of </a:t>
            </a:r>
            <a:r>
              <a:rPr lang="en-US" altLang="zh-CN" sz="3200" kern="0" dirty="0">
                <a:solidFill>
                  <a:srgbClr val="FF0000"/>
                </a:solidFill>
                <a:latin typeface="+mj-lt"/>
                <a:ea typeface="黑体" pitchFamily="49" charset="-122"/>
              </a:rPr>
              <a:t>degree </a:t>
            </a:r>
            <a:r>
              <a:rPr lang="en-US" altLang="zh-CN" sz="3200" i="1" kern="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k</a:t>
            </a:r>
            <a:r>
              <a:rPr lang="en-US" altLang="zh-CN" sz="3200" i="1" kern="0" dirty="0">
                <a:solidFill>
                  <a:srgbClr val="3333FF"/>
                </a:solidFill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 sz="3200" kern="0" dirty="0">
                <a:solidFill>
                  <a:srgbClr val="3333FF"/>
                </a:solidFill>
                <a:latin typeface="Times New Roman" pitchFamily="18" charset="0"/>
                <a:ea typeface="黑体" pitchFamily="49" charset="-122"/>
              </a:rPr>
              <a:t>(order </a:t>
            </a:r>
            <a:r>
              <a:rPr lang="en-US" altLang="zh-CN" sz="3200" i="1" kern="0" dirty="0">
                <a:solidFill>
                  <a:srgbClr val="3333FF"/>
                </a:solidFill>
                <a:latin typeface="Times New Roman" pitchFamily="18" charset="0"/>
                <a:ea typeface="黑体" pitchFamily="49" charset="-122"/>
              </a:rPr>
              <a:t>k</a:t>
            </a:r>
            <a:r>
              <a:rPr lang="en-US" altLang="zh-CN" sz="3200" kern="0" dirty="0">
                <a:solidFill>
                  <a:srgbClr val="3333FF"/>
                </a:solidFill>
                <a:latin typeface="Times New Roman" pitchFamily="18" charset="0"/>
                <a:ea typeface="黑体" pitchFamily="49" charset="-122"/>
              </a:rPr>
              <a:t>+1) </a:t>
            </a:r>
            <a:r>
              <a:rPr lang="en-US" altLang="zh-CN" sz="3200" kern="0" dirty="0">
                <a:latin typeface="+mj-lt"/>
                <a:ea typeface="黑体" pitchFamily="49" charset="-122"/>
              </a:rPr>
              <a:t>with </a:t>
            </a:r>
            <a:r>
              <a:rPr lang="en-US" altLang="zh-CN" sz="3200" kern="0" dirty="0">
                <a:solidFill>
                  <a:srgbClr val="FF0000"/>
                </a:solidFill>
                <a:latin typeface="+mj-lt"/>
                <a:ea typeface="黑体" pitchFamily="49" charset="-122"/>
              </a:rPr>
              <a:t>(</a:t>
            </a:r>
            <a:r>
              <a:rPr lang="en-US" altLang="zh-CN" sz="3200" i="1" kern="0" dirty="0">
                <a:solidFill>
                  <a:srgbClr val="FF0000"/>
                </a:solidFill>
                <a:latin typeface="+mj-lt"/>
                <a:ea typeface="黑体" pitchFamily="49" charset="-122"/>
              </a:rPr>
              <a:t>n</a:t>
            </a:r>
            <a:r>
              <a:rPr lang="en-US" altLang="zh-CN" sz="3200" kern="0" dirty="0">
                <a:solidFill>
                  <a:srgbClr val="FF0000"/>
                </a:solidFill>
                <a:latin typeface="+mj-lt"/>
                <a:ea typeface="黑体" pitchFamily="49" charset="-122"/>
              </a:rPr>
              <a:t>+1) control points </a:t>
            </a:r>
            <a:r>
              <a:rPr lang="en-US" altLang="zh-CN" sz="3200" kern="0" dirty="0">
                <a:latin typeface="+mj-lt"/>
                <a:ea typeface="黑体" pitchFamily="49" charset="-122"/>
              </a:rPr>
              <a:t>is defined as</a:t>
            </a:r>
            <a:r>
              <a:rPr lang="zh-CN" altLang="en-US" sz="3200" kern="0" dirty="0">
                <a:latin typeface="+mj-lt"/>
                <a:ea typeface="黑体" pitchFamily="49" charset="-122"/>
              </a:rPr>
              <a:t> </a:t>
            </a:r>
          </a:p>
        </p:txBody>
      </p:sp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5786279" y="5928995"/>
            <a:ext cx="1377673" cy="408623"/>
          </a:xfrm>
          <a:prstGeom prst="wedgeRoundRectCallout">
            <a:avLst>
              <a:gd name="adj1" fmla="val -142929"/>
              <a:gd name="adj2" fmla="val -16464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mtClean="0"/>
              <a:t>分段多项式</a:t>
            </a:r>
            <a:endParaRPr lang="zh-CN" altLang="en-US" dirty="0"/>
          </a:p>
        </p:txBody>
      </p:sp>
      <p:sp>
        <p:nvSpPr>
          <p:cNvPr id="12" name="爆炸形 1 11"/>
          <p:cNvSpPr/>
          <p:nvPr/>
        </p:nvSpPr>
        <p:spPr bwMode="auto">
          <a:xfrm>
            <a:off x="755576" y="5517232"/>
            <a:ext cx="3591579" cy="1037273"/>
          </a:xfrm>
          <a:prstGeom prst="irregularSeal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 smtClean="0"/>
              <a:t>K</a:t>
            </a:r>
            <a:r>
              <a:rPr lang="zh-CN" altLang="en-US" dirty="0" smtClean="0"/>
              <a:t>次或</a:t>
            </a:r>
            <a:r>
              <a:rPr lang="en-US" altLang="zh-CN" dirty="0" smtClean="0"/>
              <a:t>k+1</a:t>
            </a:r>
            <a:r>
              <a:rPr lang="zh-CN" altLang="en-US" dirty="0" smtClean="0"/>
              <a:t>阶</a:t>
            </a:r>
            <a:r>
              <a:rPr lang="en-US" altLang="zh-CN" dirty="0" smtClean="0"/>
              <a:t>B</a:t>
            </a:r>
            <a:r>
              <a:rPr lang="zh-CN" altLang="en-US" dirty="0" smtClean="0"/>
              <a:t>样条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4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1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2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build="p"/>
      <p:bldP spid="9" grpId="0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FC3168-3512-4A57-9FBA-2D5A988291D1}" type="slidenum">
              <a:rPr lang="zh-CN" altLang="en-US" smtClean="0">
                <a:ea typeface="宋体" charset="-122"/>
              </a:rPr>
              <a:pPr/>
              <a:t>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Agenda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Parametric representation of curves and surfaces</a:t>
            </a:r>
            <a:endParaRPr lang="zh-CN" altLang="en-US" dirty="0" smtClean="0">
              <a:ea typeface="黑体" pitchFamily="49" charset="-122"/>
            </a:endParaRPr>
          </a:p>
          <a:p>
            <a:pPr lvl="1" eaLnBrk="1" hangingPunct="1"/>
            <a:r>
              <a:rPr lang="en-US" altLang="zh-CN" dirty="0" smtClean="0">
                <a:ea typeface="黑体" pitchFamily="49" charset="-122"/>
              </a:rPr>
              <a:t>What are parametric representations </a:t>
            </a:r>
            <a:endParaRPr lang="zh-CN" altLang="en-US" dirty="0" smtClean="0">
              <a:ea typeface="黑体" pitchFamily="49" charset="-122"/>
            </a:endParaRPr>
          </a:p>
          <a:p>
            <a:pPr lvl="1" eaLnBrk="1" hangingPunct="1"/>
            <a:r>
              <a:rPr lang="en-US" altLang="zh-CN" dirty="0" smtClean="0">
                <a:solidFill>
                  <a:srgbClr val="C0C0C0"/>
                </a:solidFill>
                <a:ea typeface="黑体" pitchFamily="49" charset="-122"/>
              </a:rPr>
              <a:t>Bezier curves and surfaces</a:t>
            </a:r>
            <a:endParaRPr lang="zh-CN" altLang="en-US" dirty="0" smtClean="0">
              <a:solidFill>
                <a:srgbClr val="C0C0C0"/>
              </a:solidFill>
              <a:ea typeface="黑体" pitchFamily="49" charset="-122"/>
            </a:endParaRPr>
          </a:p>
          <a:p>
            <a:pPr lvl="1" eaLnBrk="1" hangingPunct="1"/>
            <a:r>
              <a:rPr lang="en-US" altLang="zh-CN" dirty="0" smtClean="0">
                <a:solidFill>
                  <a:srgbClr val="C0C0C0"/>
                </a:solidFill>
                <a:ea typeface="黑体" pitchFamily="49" charset="-122"/>
              </a:rPr>
              <a:t>B-</a:t>
            </a:r>
            <a:r>
              <a:rPr lang="en-US" altLang="zh-CN" dirty="0" err="1" smtClean="0">
                <a:solidFill>
                  <a:srgbClr val="C0C0C0"/>
                </a:solidFill>
                <a:ea typeface="黑体" pitchFamily="49" charset="-122"/>
              </a:rPr>
              <a:t>spline</a:t>
            </a:r>
            <a:r>
              <a:rPr lang="en-US" altLang="zh-CN" dirty="0" smtClean="0">
                <a:solidFill>
                  <a:srgbClr val="C0C0C0"/>
                </a:solidFill>
                <a:ea typeface="黑体" pitchFamily="49" charset="-122"/>
              </a:rPr>
              <a:t> curves and surfaces</a:t>
            </a:r>
            <a:endParaRPr lang="zh-CN" altLang="en-US" dirty="0" smtClean="0">
              <a:solidFill>
                <a:srgbClr val="C0C0C0"/>
              </a:solidFill>
              <a:ea typeface="黑体" pitchFamily="49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717032"/>
            <a:ext cx="1972543" cy="2155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15E42E-B4C9-4A34-ACD6-2B09A335AB95}" type="slidenum">
              <a:rPr lang="zh-CN" altLang="en-US" smtClean="0">
                <a:ea typeface="宋体" charset="-122"/>
              </a:rPr>
              <a:pPr/>
              <a:t>30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Definition of basis of B-splines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557338"/>
            <a:ext cx="7924800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400" b="1" dirty="0" err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400" i="1" baseline="-25000" dirty="0" err="1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800" i="1" baseline="-25000" dirty="0" smtClean="0">
                <a:latin typeface="Times New Roman" pitchFamily="18" charset="0"/>
                <a:ea typeface="黑体" pitchFamily="49" charset="-122"/>
              </a:rPr>
              <a:t>:</a:t>
            </a:r>
            <a:r>
              <a:rPr lang="en-US" altLang="zh-CN" sz="2800" i="1" dirty="0" smtClean="0"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+mj-lt"/>
                <a:ea typeface="黑体" pitchFamily="49" charset="-122"/>
              </a:rPr>
              <a:t>control points</a:t>
            </a:r>
            <a:r>
              <a:rPr lang="zh-CN" altLang="en-US" sz="2800" dirty="0" smtClean="0">
                <a:ea typeface="黑体" pitchFamily="49" charset="-122"/>
              </a:rPr>
              <a:t>，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{</a:t>
            </a:r>
            <a:r>
              <a:rPr lang="en-US" altLang="zh-CN" sz="2400" b="1" dirty="0" err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400" i="1" baseline="-25000" dirty="0" err="1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}</a:t>
            </a:r>
            <a:r>
              <a:rPr lang="en-US" altLang="zh-CN" sz="2800" i="1" baseline="-25000" dirty="0" err="1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800" baseline="-25000" dirty="0" smtClean="0">
                <a:latin typeface="Times New Roman" pitchFamily="18" charset="0"/>
                <a:ea typeface="黑体" pitchFamily="49" charset="-122"/>
              </a:rPr>
              <a:t>=0,1,…,</a:t>
            </a:r>
            <a:r>
              <a:rPr lang="en-US" altLang="zh-CN" sz="2800" i="1" baseline="-25000" dirty="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800" dirty="0" smtClean="0">
                <a:ea typeface="黑体" pitchFamily="49" charset="-122"/>
              </a:rPr>
              <a:t>: </a:t>
            </a:r>
            <a:r>
              <a:rPr lang="en-US" altLang="zh-CN" sz="2800" dirty="0" smtClean="0">
                <a:solidFill>
                  <a:srgbClr val="FF0000"/>
                </a:solidFill>
                <a:ea typeface="黑体" pitchFamily="49" charset="-122"/>
              </a:rPr>
              <a:t>control polygon</a:t>
            </a:r>
          </a:p>
          <a:p>
            <a:pPr eaLnBrk="1" hangingPunct="1">
              <a:spcBef>
                <a:spcPct val="25000"/>
              </a:spcBef>
              <a:defRPr/>
            </a:pPr>
            <a:r>
              <a:rPr lang="en-US" altLang="zh-CN" sz="2800" i="1" dirty="0" err="1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800" i="1" baseline="-25000" dirty="0" err="1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800" baseline="-25000" dirty="0" err="1" smtClean="0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sz="2800" i="1" baseline="-25000" dirty="0" err="1" smtClean="0">
                <a:latin typeface="Times New Roman" pitchFamily="18" charset="0"/>
                <a:ea typeface="黑体" pitchFamily="49" charset="-122"/>
              </a:rPr>
              <a:t>k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2800" dirty="0" smtClean="0">
                <a:latin typeface="Times New Roman" pitchFamily="18" charset="0"/>
                <a:ea typeface="黑体" pitchFamily="49" charset="-122"/>
              </a:rPr>
              <a:t>) </a:t>
            </a:r>
            <a:r>
              <a:rPr lang="en-US" altLang="zh-CN" sz="2800" dirty="0" smtClean="0">
                <a:latin typeface="+mj-lt"/>
                <a:ea typeface="黑体" pitchFamily="49" charset="-122"/>
              </a:rPr>
              <a:t>are </a:t>
            </a:r>
            <a:r>
              <a:rPr lang="en-US" altLang="zh-CN" sz="2800" dirty="0" smtClean="0">
                <a:solidFill>
                  <a:srgbClr val="FF0000"/>
                </a:solidFill>
                <a:latin typeface="+mj-lt"/>
                <a:ea typeface="黑体" pitchFamily="49" charset="-122"/>
              </a:rPr>
              <a:t>basis</a:t>
            </a:r>
            <a:r>
              <a:rPr lang="en-US" altLang="zh-CN" sz="2800" dirty="0" smtClean="0">
                <a:latin typeface="+mj-lt"/>
                <a:ea typeface="黑体" pitchFamily="49" charset="-122"/>
              </a:rPr>
              <a:t> of </a:t>
            </a:r>
            <a:r>
              <a:rPr lang="en-US" altLang="zh-CN" sz="2800" dirty="0" smtClean="0">
                <a:solidFill>
                  <a:srgbClr val="0000FF"/>
                </a:solidFill>
                <a:ea typeface="黑体" pitchFamily="49" charset="-122"/>
              </a:rPr>
              <a:t>B-</a:t>
            </a:r>
            <a:r>
              <a:rPr lang="en-US" altLang="zh-CN" sz="2800" dirty="0" err="1" smtClean="0">
                <a:solidFill>
                  <a:srgbClr val="0000FF"/>
                </a:solidFill>
                <a:ea typeface="黑体" pitchFamily="49" charset="-122"/>
              </a:rPr>
              <a:t>spline</a:t>
            </a:r>
            <a:r>
              <a:rPr lang="zh-CN" altLang="en-US" sz="2800" dirty="0" smtClean="0">
                <a:ea typeface="黑体" pitchFamily="49" charset="-122"/>
              </a:rPr>
              <a:t>：</a:t>
            </a:r>
            <a:endParaRPr lang="en-US" altLang="zh-CN" sz="2800" dirty="0" smtClean="0">
              <a:ea typeface="黑体" pitchFamily="49" charset="-122"/>
            </a:endParaRPr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0" y="2805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1071563" y="2786063"/>
          <a:ext cx="6929437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Equation" r:id="rId4" imgW="2869920" imgH="1244520" progId="">
                  <p:embed/>
                </p:oleObj>
              </mc:Choice>
              <mc:Fallback>
                <p:oleObj name="Equation" r:id="rId4" imgW="2869920" imgH="12445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2786063"/>
                        <a:ext cx="6929437" cy="301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递归关系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73F8D-E907-4F9A-954E-630720CD238D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331640" y="1713334"/>
            <a:ext cx="6408712" cy="4307954"/>
            <a:chOff x="1680" y="1812"/>
            <a:chExt cx="3168" cy="2124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2400" y="1812"/>
            <a:ext cx="2448" cy="20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116" name="Bitmap Image" r:id="rId3" imgW="2180952" imgH="1857143" progId="Paint.Picture">
                    <p:embed/>
                  </p:oleObj>
                </mc:Choice>
                <mc:Fallback>
                  <p:oleObj name="Bitmap Image" r:id="rId3" imgW="2180952" imgH="1857143" progId="Paint.Picture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1812"/>
                          <a:ext cx="2448" cy="20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6"/>
            <p:cNvGraphicFramePr>
              <a:graphicFrameLocks noChangeAspect="1"/>
            </p:cNvGraphicFramePr>
            <p:nvPr/>
          </p:nvGraphicFramePr>
          <p:xfrm>
            <a:off x="1680" y="1824"/>
            <a:ext cx="584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117" name="Bitmap Image" r:id="rId5" imgW="447856" imgH="1619476" progId="Paint.Picture">
                    <p:embed/>
                  </p:oleObj>
                </mc:Choice>
                <mc:Fallback>
                  <p:oleObj name="Bitmap Image" r:id="rId5" imgW="447856" imgH="1619476" progId="Paint.Picture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1824"/>
                          <a:ext cx="584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256" y="1824"/>
              <a:ext cx="192" cy="1824"/>
            </a:xfrm>
            <a:prstGeom prst="rect">
              <a:avLst/>
            </a:prstGeom>
            <a:solidFill>
              <a:srgbClr val="C8C8C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400" y="3648"/>
              <a:ext cx="2448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9B4526-BE18-451A-AFB8-289A56245B57}" type="slidenum">
              <a:rPr lang="zh-CN" altLang="en-US" smtClean="0">
                <a:ea typeface="宋体" charset="-122"/>
              </a:rPr>
              <a:pPr/>
              <a:t>32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Bases </a:t>
            </a:r>
            <a:r>
              <a:rPr lang="en-US" altLang="zh-CN" dirty="0" smtClean="0">
                <a:ea typeface="黑体" pitchFamily="49" charset="-122"/>
              </a:rPr>
              <a:t>satisfy normalization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0063" y="1571625"/>
            <a:ext cx="8104187" cy="4665663"/>
          </a:xfrm>
        </p:spPr>
        <p:txBody>
          <a:bodyPr/>
          <a:lstStyle/>
          <a:p>
            <a:pPr eaLnBrk="1" hangingPunct="1">
              <a:spcBef>
                <a:spcPct val="75000"/>
              </a:spcBef>
            </a:pP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=3  (4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个控制顶点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k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=3  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三次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四阶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曲线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=[0 0 0 1 2 2 2 2]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endParaRPr lang="en-US" altLang="zh-CN" i="1" dirty="0" smtClean="0">
              <a:latin typeface="Times New Roman" pitchFamily="18" charset="0"/>
              <a:ea typeface="黑体" pitchFamily="49" charset="-122"/>
            </a:endParaRP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dirty="0" smtClean="0">
                <a:ea typeface="黑体" pitchFamily="49" charset="-122"/>
              </a:rPr>
              <a:t>在 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u = 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0.6</a:t>
            </a:r>
            <a:r>
              <a:rPr lang="en-US" altLang="zh-CN" dirty="0" smtClean="0">
                <a:ea typeface="黑体" pitchFamily="49" charset="-122"/>
              </a:rPr>
              <a:t> </a:t>
            </a:r>
            <a:r>
              <a:rPr lang="zh-CN" altLang="en-US" dirty="0" smtClean="0">
                <a:ea typeface="黑体" pitchFamily="49" charset="-122"/>
              </a:rPr>
              <a:t>处，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dirty="0" smtClean="0">
                <a:ea typeface="黑体" pitchFamily="49" charset="-122"/>
              </a:rPr>
              <a:t>基函数的和为：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0,3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+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1,3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+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2,3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+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3,3 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=0.16+0.66+0.18+0.0=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1.0 </a:t>
            </a:r>
            <a:endParaRPr lang="zh-CN" altLang="en-US" b="1" dirty="0" smtClean="0">
              <a:latin typeface="Times New Roman" pitchFamily="18" charset="0"/>
              <a:ea typeface="黑体" pitchFamily="49" charset="-122"/>
            </a:endParaRPr>
          </a:p>
        </p:txBody>
      </p:sp>
      <p:grpSp>
        <p:nvGrpSpPr>
          <p:cNvPr id="39941" name="Group 6"/>
          <p:cNvGrpSpPr>
            <a:grpSpLocks/>
          </p:cNvGrpSpPr>
          <p:nvPr/>
        </p:nvGrpSpPr>
        <p:grpSpPr bwMode="auto">
          <a:xfrm>
            <a:off x="4211638" y="1700213"/>
            <a:ext cx="4032250" cy="3057525"/>
            <a:chOff x="2653" y="935"/>
            <a:chExt cx="2540" cy="1926"/>
          </a:xfrm>
        </p:grpSpPr>
        <p:pic>
          <p:nvPicPr>
            <p:cNvPr id="3994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121"/>
            <a:stretch>
              <a:fillRect/>
            </a:stretch>
          </p:blipFill>
          <p:spPr bwMode="auto">
            <a:xfrm>
              <a:off x="2653" y="935"/>
              <a:ext cx="2540" cy="1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3" name="Text Box 5"/>
            <p:cNvSpPr txBox="1">
              <a:spLocks noChangeArrowheads="1"/>
            </p:cNvSpPr>
            <p:nvPr/>
          </p:nvSpPr>
          <p:spPr bwMode="auto">
            <a:xfrm>
              <a:off x="3366" y="1091"/>
              <a:ext cx="116" cy="192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>
                  <a:latin typeface="Times New Roman" pitchFamily="18" charset="0"/>
                </a:rPr>
                <a:t>u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60032" y="2204864"/>
            <a:ext cx="5309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baseline="-25000" dirty="0">
                <a:latin typeface="Times New Roman" pitchFamily="18" charset="0"/>
                <a:ea typeface="黑体" pitchFamily="49" charset="-122"/>
              </a:rPr>
              <a:t>0,3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69276" y="2348880"/>
            <a:ext cx="5309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baseline="-25000" dirty="0">
                <a:latin typeface="Times New Roman" pitchFamily="18" charset="0"/>
                <a:ea typeface="黑体" pitchFamily="49" charset="-122"/>
              </a:rPr>
              <a:t>1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,3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60233" y="2339588"/>
            <a:ext cx="5309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2,3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08304" y="2204864"/>
            <a:ext cx="5309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3,3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Periodic uniform knot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</a:t>
            </a:r>
            <a:r>
              <a:rPr lang="zh-CN" altLang="en-US" sz="3600" dirty="0" smtClean="0"/>
              <a:t>周期均匀</a:t>
            </a:r>
            <a:r>
              <a:rPr lang="en-US" altLang="zh-CN" sz="3600" dirty="0" smtClean="0"/>
              <a:t>B</a:t>
            </a:r>
            <a:r>
              <a:rPr lang="zh-CN" altLang="en-US" sz="3600" dirty="0" smtClean="0"/>
              <a:t>样条</a:t>
            </a:r>
            <a:r>
              <a:rPr lang="en-US" altLang="zh-CN" sz="3600" dirty="0" smtClean="0"/>
              <a:t>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616" y="1428750"/>
            <a:ext cx="79248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/>
              <a:t>Periodic knots are determined from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 smtClean="0"/>
              <a:t>U</a:t>
            </a:r>
            <a:r>
              <a:rPr lang="en-US" altLang="zh-CN" baseline="-25000" dirty="0" err="1" smtClean="0"/>
              <a:t>i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 (0 </a:t>
            </a:r>
            <a:r>
              <a:rPr lang="en-US" altLang="zh-CN" dirty="0" smtClean="0">
                <a:sym typeface="Symbol" pitchFamily="18" charset="2"/>
              </a:rPr>
              <a:t> </a:t>
            </a:r>
            <a:r>
              <a:rPr lang="en-US" altLang="zh-CN" dirty="0" err="1" smtClean="0">
                <a:sym typeface="Symbol" pitchFamily="18" charset="2"/>
              </a:rPr>
              <a:t>i</a:t>
            </a:r>
            <a:r>
              <a:rPr lang="en-US" altLang="zh-CN" dirty="0" smtClean="0">
                <a:sym typeface="Symbol" pitchFamily="18" charset="2"/>
              </a:rPr>
              <a:t>  </a:t>
            </a:r>
            <a:r>
              <a:rPr lang="en-US" altLang="zh-CN" dirty="0" err="1" smtClean="0">
                <a:sym typeface="Symbol" pitchFamily="18" charset="2"/>
              </a:rPr>
              <a:t>n+k</a:t>
            </a:r>
            <a:r>
              <a:rPr lang="en-US" altLang="zh-CN" dirty="0" smtClean="0">
                <a:sym typeface="Symbol" pitchFamily="18" charset="2"/>
              </a:rPr>
              <a:t>)</a:t>
            </a:r>
          </a:p>
        </p:txBody>
      </p:sp>
      <p:grpSp>
        <p:nvGrpSpPr>
          <p:cNvPr id="40964" name="Group 7"/>
          <p:cNvGrpSpPr>
            <a:grpSpLocks/>
          </p:cNvGrpSpPr>
          <p:nvPr/>
        </p:nvGrpSpPr>
        <p:grpSpPr bwMode="auto">
          <a:xfrm>
            <a:off x="4409256" y="2857500"/>
            <a:ext cx="4267200" cy="2667000"/>
            <a:chOff x="0" y="1968"/>
            <a:chExt cx="2688" cy="1680"/>
          </a:xfrm>
        </p:grpSpPr>
        <p:pic>
          <p:nvPicPr>
            <p:cNvPr id="40966" name="Picture 5" descr="C:\Dokumente und Einstellungen\alx\Eigene Dateien\Eigene Dokumente\Studium\Semester 2 (SS04) - Ferienakademie\Vortrag\Images\bsplinebasis full domain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968"/>
              <a:ext cx="2688" cy="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67" name="Text Box 6"/>
            <p:cNvSpPr txBox="1">
              <a:spLocks noChangeArrowheads="1"/>
            </p:cNvSpPr>
            <p:nvPr/>
          </p:nvSpPr>
          <p:spPr bwMode="auto">
            <a:xfrm>
              <a:off x="240" y="3456"/>
              <a:ext cx="221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 sz="1400"/>
                <a:t>The basis splines over the full domain of </a:t>
              </a:r>
              <a:r>
                <a:rPr lang="de-DE" altLang="zh-CN" sz="1400" i="1"/>
                <a:t>u</a:t>
              </a:r>
            </a:p>
          </p:txBody>
        </p:sp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2438400"/>
            <a:ext cx="428625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3200" kern="0" dirty="0">
                <a:latin typeface="+mn-lt"/>
                <a:ea typeface="+mn-ea"/>
                <a:sym typeface="Symbol" pitchFamily="18" charset="2"/>
              </a:rPr>
              <a:t>Example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+mn-ea"/>
                <a:sym typeface="Symbol" pitchFamily="18" charset="2"/>
              </a:rPr>
              <a:t>Curve with degree 3 and 4 control points (cubic B-</a:t>
            </a:r>
            <a:r>
              <a:rPr lang="en-US" altLang="zh-CN" sz="2800" kern="0" dirty="0" err="1">
                <a:latin typeface="+mn-lt"/>
                <a:ea typeface="+mn-ea"/>
                <a:sym typeface="Symbol" pitchFamily="18" charset="2"/>
              </a:rPr>
              <a:t>spline</a:t>
            </a:r>
            <a:r>
              <a:rPr lang="en-US" altLang="zh-CN" sz="2800" kern="0" dirty="0">
                <a:latin typeface="+mn-lt"/>
                <a:ea typeface="+mn-ea"/>
                <a:sym typeface="Symbol" pitchFamily="18" charset="2"/>
              </a:rPr>
              <a:t>)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+mn-ea"/>
                <a:sym typeface="Symbol" pitchFamily="18" charset="2"/>
              </a:rPr>
              <a:t>(k = 3, n = 3) </a:t>
            </a:r>
            <a:r>
              <a:rPr lang="en-US" altLang="zh-CN" sz="2800" kern="0" dirty="0">
                <a:latin typeface="+mn-lt"/>
                <a:ea typeface="+mn-ea"/>
                <a:sym typeface="Wingdings" pitchFamily="2" charset="2"/>
              </a:rPr>
              <a:t> number of knots = 8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+mn-ea"/>
                <a:sym typeface="Wingdings" pitchFamily="2" charset="2"/>
              </a:rPr>
              <a:t>(0, 1, 2, 3, 4, 5, 6, 7)</a:t>
            </a:r>
            <a:endParaRPr lang="en-US" altLang="zh-CN" sz="2800" kern="0" dirty="0">
              <a:latin typeface="+mn-lt"/>
              <a:ea typeface="+mn-ea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2471738"/>
          </a:xfrm>
        </p:spPr>
        <p:txBody>
          <a:bodyPr/>
          <a:lstStyle/>
          <a:p>
            <a:r>
              <a:rPr lang="en-US" altLang="zh-CN" dirty="0" smtClean="0"/>
              <a:t>Normalize u (0≤ u ≤ 1,</a:t>
            </a:r>
            <a:r>
              <a:rPr lang="zh-CN" altLang="en-US" dirty="0" smtClean="0"/>
              <a:t>规范化参数域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sz="2400" dirty="0" smtClean="0"/>
              <a:t>N</a:t>
            </a:r>
            <a:r>
              <a:rPr lang="en-US" altLang="zh-CN" sz="2400" baseline="-25000" dirty="0" smtClean="0"/>
              <a:t>0,3</a:t>
            </a:r>
            <a:r>
              <a:rPr lang="en-US" altLang="zh-CN" sz="2400" dirty="0" smtClean="0"/>
              <a:t>(u) = 1/6 (1-u)</a:t>
            </a:r>
            <a:r>
              <a:rPr lang="en-US" altLang="zh-CN" sz="2400" baseline="30000" dirty="0" smtClean="0"/>
              <a:t>3</a:t>
            </a:r>
          </a:p>
          <a:p>
            <a:pPr lvl="1"/>
            <a:r>
              <a:rPr lang="en-US" altLang="zh-CN" sz="2400" dirty="0" smtClean="0"/>
              <a:t>N</a:t>
            </a:r>
            <a:r>
              <a:rPr lang="en-US" altLang="zh-CN" sz="2400" baseline="-25000" dirty="0" smtClean="0"/>
              <a:t>1,3</a:t>
            </a:r>
            <a:r>
              <a:rPr lang="en-US" altLang="zh-CN" sz="2400" dirty="0" smtClean="0"/>
              <a:t>(u) = 1/6 (3u </a:t>
            </a:r>
            <a:r>
              <a:rPr lang="en-US" altLang="zh-CN" sz="2400" baseline="30000" dirty="0" smtClean="0"/>
              <a:t>3</a:t>
            </a:r>
            <a:r>
              <a:rPr lang="en-US" altLang="zh-CN" sz="2400" dirty="0" smtClean="0"/>
              <a:t> – 6u 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 +4)</a:t>
            </a:r>
          </a:p>
          <a:p>
            <a:pPr lvl="1"/>
            <a:r>
              <a:rPr lang="en-US" altLang="zh-CN" sz="2400" dirty="0" smtClean="0"/>
              <a:t>N</a:t>
            </a:r>
            <a:r>
              <a:rPr lang="en-US" altLang="zh-CN" sz="2400" baseline="-25000" dirty="0" smtClean="0"/>
              <a:t>2,3</a:t>
            </a:r>
            <a:r>
              <a:rPr lang="en-US" altLang="zh-CN" sz="2400" dirty="0" smtClean="0"/>
              <a:t>(u) = 1/6 (-3u </a:t>
            </a:r>
            <a:r>
              <a:rPr lang="en-US" altLang="zh-CN" sz="2400" baseline="30000" dirty="0" smtClean="0"/>
              <a:t>3</a:t>
            </a:r>
            <a:r>
              <a:rPr lang="en-US" altLang="zh-CN" sz="2400" dirty="0" smtClean="0"/>
              <a:t> + 3u 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 + 3u +1)</a:t>
            </a:r>
          </a:p>
          <a:p>
            <a:pPr lvl="1"/>
            <a:r>
              <a:rPr lang="en-US" altLang="zh-CN" sz="2400" dirty="0" smtClean="0"/>
              <a:t>N</a:t>
            </a:r>
            <a:r>
              <a:rPr lang="en-US" altLang="zh-CN" sz="2400" baseline="-25000" dirty="0" smtClean="0"/>
              <a:t>3,3</a:t>
            </a:r>
            <a:r>
              <a:rPr lang="en-US" altLang="zh-CN" sz="2400" dirty="0" smtClean="0"/>
              <a:t>(u) = 1/6 u</a:t>
            </a:r>
            <a:r>
              <a:rPr lang="en-US" altLang="zh-CN" sz="2400" baseline="30000" dirty="0" smtClean="0"/>
              <a:t>3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Periodic uniform knot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9600" y="4214813"/>
            <a:ext cx="8066856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2400" kern="0" dirty="0" smtClean="0">
                <a:latin typeface="+mn-lt"/>
                <a:ea typeface="+mn-ea"/>
                <a:sym typeface="Symbol" pitchFamily="18" charset="2"/>
              </a:rPr>
              <a:t>参数曲线</a:t>
            </a:r>
            <a:endParaRPr lang="en-US" altLang="zh-CN" sz="2400" kern="0" dirty="0" smtClean="0">
              <a:latin typeface="+mn-lt"/>
              <a:ea typeface="+mn-ea"/>
              <a:sym typeface="Symbol" pitchFamily="18" charset="2"/>
            </a:endParaRPr>
          </a:p>
          <a:p>
            <a:pPr algn="l">
              <a:spcBef>
                <a:spcPct val="20000"/>
              </a:spcBef>
              <a:buClr>
                <a:schemeClr val="hlink"/>
              </a:buClr>
              <a:buSzPct val="80000"/>
              <a:defRPr/>
            </a:pPr>
            <a:r>
              <a:rPr lang="en-US" altLang="zh-CN" sz="2400" kern="0" dirty="0" smtClean="0">
                <a:latin typeface="+mn-lt"/>
                <a:ea typeface="+mn-ea"/>
                <a:sym typeface="Symbol" pitchFamily="18" charset="2"/>
              </a:rPr>
              <a:t>    R(u</a:t>
            </a:r>
            <a:r>
              <a:rPr lang="en-US" altLang="zh-CN" sz="2400" kern="0" dirty="0">
                <a:latin typeface="+mn-lt"/>
                <a:ea typeface="+mn-ea"/>
                <a:sym typeface="Symbol" pitchFamily="18" charset="2"/>
              </a:rPr>
              <a:t>) = N</a:t>
            </a:r>
            <a:r>
              <a:rPr lang="en-US" altLang="zh-CN" sz="2400" kern="0" baseline="-25000" dirty="0">
                <a:latin typeface="+mn-lt"/>
                <a:ea typeface="+mn-ea"/>
                <a:sym typeface="Symbol" pitchFamily="18" charset="2"/>
              </a:rPr>
              <a:t>0,4</a:t>
            </a:r>
            <a:r>
              <a:rPr lang="en-US" altLang="zh-CN" sz="2400" kern="0" dirty="0">
                <a:latin typeface="+mn-lt"/>
                <a:ea typeface="+mn-ea"/>
                <a:sym typeface="Symbol" pitchFamily="18" charset="2"/>
              </a:rPr>
              <a:t>(u)R</a:t>
            </a:r>
            <a:r>
              <a:rPr lang="en-US" altLang="zh-CN" sz="2400" kern="0" baseline="-25000" dirty="0">
                <a:latin typeface="+mn-lt"/>
                <a:ea typeface="+mn-ea"/>
                <a:sym typeface="Symbol" pitchFamily="18" charset="2"/>
              </a:rPr>
              <a:t>0 </a:t>
            </a:r>
            <a:r>
              <a:rPr lang="en-US" altLang="zh-CN" sz="2400" kern="0" dirty="0">
                <a:latin typeface="+mn-lt"/>
                <a:ea typeface="+mn-ea"/>
                <a:sym typeface="Symbol" pitchFamily="18" charset="2"/>
              </a:rPr>
              <a:t>+ N</a:t>
            </a:r>
            <a:r>
              <a:rPr lang="en-US" altLang="zh-CN" sz="2400" kern="0" baseline="-25000" dirty="0">
                <a:latin typeface="+mn-lt"/>
                <a:ea typeface="+mn-ea"/>
                <a:sym typeface="Symbol" pitchFamily="18" charset="2"/>
              </a:rPr>
              <a:t>1,4</a:t>
            </a:r>
            <a:r>
              <a:rPr lang="en-US" altLang="zh-CN" sz="2400" kern="0" dirty="0">
                <a:latin typeface="+mn-lt"/>
                <a:ea typeface="+mn-ea"/>
                <a:sym typeface="Symbol" pitchFamily="18" charset="2"/>
              </a:rPr>
              <a:t>(u)R</a:t>
            </a:r>
            <a:r>
              <a:rPr lang="en-US" altLang="zh-CN" sz="2400" kern="0" baseline="-25000" dirty="0">
                <a:latin typeface="+mn-lt"/>
                <a:ea typeface="+mn-ea"/>
                <a:sym typeface="Symbol" pitchFamily="18" charset="2"/>
              </a:rPr>
              <a:t>1 </a:t>
            </a:r>
            <a:r>
              <a:rPr lang="en-US" altLang="zh-CN" sz="2400" kern="0" dirty="0">
                <a:latin typeface="+mn-lt"/>
                <a:ea typeface="+mn-ea"/>
                <a:sym typeface="Symbol" pitchFamily="18" charset="2"/>
              </a:rPr>
              <a:t>+ N</a:t>
            </a:r>
            <a:r>
              <a:rPr lang="en-US" altLang="zh-CN" sz="2400" kern="0" baseline="-25000" dirty="0">
                <a:latin typeface="+mn-lt"/>
                <a:ea typeface="+mn-ea"/>
                <a:sym typeface="Symbol" pitchFamily="18" charset="2"/>
              </a:rPr>
              <a:t>2,4</a:t>
            </a:r>
            <a:r>
              <a:rPr lang="en-US" altLang="zh-CN" sz="2400" kern="0" dirty="0">
                <a:latin typeface="+mn-lt"/>
                <a:ea typeface="+mn-ea"/>
                <a:sym typeface="Symbol" pitchFamily="18" charset="2"/>
              </a:rPr>
              <a:t>(u)R</a:t>
            </a:r>
            <a:r>
              <a:rPr lang="en-US" altLang="zh-CN" sz="2400" kern="0" baseline="-25000" dirty="0">
                <a:latin typeface="+mn-lt"/>
                <a:ea typeface="+mn-ea"/>
                <a:sym typeface="Symbol" pitchFamily="18" charset="2"/>
              </a:rPr>
              <a:t>2  </a:t>
            </a:r>
            <a:r>
              <a:rPr lang="en-US" altLang="zh-CN" sz="2400" kern="0" dirty="0">
                <a:latin typeface="+mn-lt"/>
                <a:ea typeface="+mn-ea"/>
                <a:sym typeface="Symbol" pitchFamily="18" charset="2"/>
              </a:rPr>
              <a:t>+ </a:t>
            </a:r>
            <a:r>
              <a:rPr lang="en-US" altLang="zh-CN" sz="2400" kern="0" dirty="0" smtClean="0">
                <a:latin typeface="+mn-lt"/>
                <a:ea typeface="+mn-ea"/>
                <a:sym typeface="Symbol" pitchFamily="18" charset="2"/>
              </a:rPr>
              <a:t>N</a:t>
            </a:r>
            <a:r>
              <a:rPr lang="en-US" altLang="zh-CN" sz="2400" kern="0" baseline="-25000" dirty="0" smtClean="0">
                <a:latin typeface="+mn-lt"/>
                <a:ea typeface="+mn-ea"/>
                <a:sym typeface="Symbol" pitchFamily="18" charset="2"/>
              </a:rPr>
              <a:t>3,4</a:t>
            </a:r>
            <a:r>
              <a:rPr lang="en-US" altLang="zh-CN" sz="2400" kern="0" dirty="0" smtClean="0">
                <a:latin typeface="+mn-lt"/>
                <a:ea typeface="+mn-ea"/>
                <a:sym typeface="Symbol" pitchFamily="18" charset="2"/>
              </a:rPr>
              <a:t>(u)R</a:t>
            </a:r>
            <a:r>
              <a:rPr lang="en-US" altLang="zh-CN" sz="2400" kern="0" baseline="-25000" dirty="0" smtClean="0">
                <a:latin typeface="+mn-lt"/>
                <a:ea typeface="+mn-ea"/>
                <a:sym typeface="Symbol" pitchFamily="18" charset="2"/>
              </a:rPr>
              <a:t>3 </a:t>
            </a:r>
            <a:endParaRPr lang="en-US" altLang="zh-CN" sz="2400" kern="0" dirty="0">
              <a:latin typeface="+mn-lt"/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endParaRPr lang="en-US" altLang="zh-CN" sz="2400" kern="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build="p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0063" y="1500188"/>
            <a:ext cx="7458075" cy="714375"/>
          </a:xfrm>
        </p:spPr>
        <p:txBody>
          <a:bodyPr/>
          <a:lstStyle/>
          <a:p>
            <a:r>
              <a:rPr lang="en-US" altLang="zh-CN" dirty="0" smtClean="0"/>
              <a:t>In matrix form (</a:t>
            </a:r>
            <a:r>
              <a:rPr lang="zh-CN" altLang="en-US" dirty="0" smtClean="0"/>
              <a:t>矩阵表示</a:t>
            </a:r>
            <a:r>
              <a:rPr lang="en-US" altLang="zh-CN" dirty="0" smtClean="0"/>
              <a:t>)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sz="3600" smtClean="0"/>
              <a:t>Periodic uniform cubic spline: Matrix</a:t>
            </a:r>
          </a:p>
        </p:txBody>
      </p:sp>
      <p:graphicFrame>
        <p:nvGraphicFramePr>
          <p:cNvPr id="17410" name="Object 8"/>
          <p:cNvGraphicFramePr>
            <a:graphicFrameLocks noChangeAspect="1"/>
          </p:cNvGraphicFramePr>
          <p:nvPr/>
        </p:nvGraphicFramePr>
        <p:xfrm>
          <a:off x="2071688" y="2000250"/>
          <a:ext cx="3786187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3" imgW="1942920" imgH="939600" progId="Equation.3">
                  <p:embed/>
                </p:oleObj>
              </mc:Choice>
              <mc:Fallback>
                <p:oleObj name="Equation" r:id="rId3" imgW="1942920" imgH="939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2000250"/>
                        <a:ext cx="3786187" cy="183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9"/>
          <p:cNvGraphicFramePr>
            <a:graphicFrameLocks noChangeAspect="1"/>
          </p:cNvGraphicFramePr>
          <p:nvPr/>
        </p:nvGraphicFramePr>
        <p:xfrm>
          <a:off x="2286000" y="3932238"/>
          <a:ext cx="3316288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Equation" r:id="rId5" imgW="1701720" imgH="914400" progId="Equation.3">
                  <p:embed/>
                </p:oleObj>
              </mc:Choice>
              <mc:Fallback>
                <p:oleObj name="Equation" r:id="rId5" imgW="1701720" imgH="914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932238"/>
                        <a:ext cx="3316288" cy="178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42875" y="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4400">
                <a:solidFill>
                  <a:schemeClr val="tx2"/>
                </a:solidFill>
              </a:rPr>
              <a:t>Periodic uniform knot</a:t>
            </a:r>
          </a:p>
        </p:txBody>
      </p:sp>
      <p:sp>
        <p:nvSpPr>
          <p:cNvPr id="43011" name="Freeform 3"/>
          <p:cNvSpPr>
            <a:spLocks/>
          </p:cNvSpPr>
          <p:nvPr/>
        </p:nvSpPr>
        <p:spPr bwMode="auto">
          <a:xfrm>
            <a:off x="2971800" y="2768600"/>
            <a:ext cx="2057400" cy="355600"/>
          </a:xfrm>
          <a:custGeom>
            <a:avLst/>
            <a:gdLst>
              <a:gd name="T0" fmla="*/ 0 w 1296"/>
              <a:gd name="T1" fmla="*/ 2147483647 h 224"/>
              <a:gd name="T2" fmla="*/ 2147483647 w 1296"/>
              <a:gd name="T3" fmla="*/ 2147483647 h 224"/>
              <a:gd name="T4" fmla="*/ 2147483647 w 1296"/>
              <a:gd name="T5" fmla="*/ 2147483647 h 224"/>
              <a:gd name="T6" fmla="*/ 2147483647 w 1296"/>
              <a:gd name="T7" fmla="*/ 2147483647 h 224"/>
              <a:gd name="T8" fmla="*/ 0 60000 65536"/>
              <a:gd name="T9" fmla="*/ 0 60000 65536"/>
              <a:gd name="T10" fmla="*/ 0 60000 65536"/>
              <a:gd name="T11" fmla="*/ 0 60000 65536"/>
              <a:gd name="T12" fmla="*/ 0 w 1296"/>
              <a:gd name="T13" fmla="*/ 0 h 224"/>
              <a:gd name="T14" fmla="*/ 1296 w 1296"/>
              <a:gd name="T15" fmla="*/ 224 h 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96" h="224">
                <a:moveTo>
                  <a:pt x="0" y="224"/>
                </a:moveTo>
                <a:cubicBezTo>
                  <a:pt x="140" y="144"/>
                  <a:pt x="280" y="64"/>
                  <a:pt x="432" y="32"/>
                </a:cubicBezTo>
                <a:cubicBezTo>
                  <a:pt x="584" y="0"/>
                  <a:pt x="768" y="0"/>
                  <a:pt x="912" y="32"/>
                </a:cubicBezTo>
                <a:cubicBezTo>
                  <a:pt x="1056" y="64"/>
                  <a:pt x="1176" y="144"/>
                  <a:pt x="1296" y="224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3124200" y="2667000"/>
            <a:ext cx="1752600" cy="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 flipH="1">
            <a:off x="2514600" y="2667000"/>
            <a:ext cx="609600" cy="83820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4876800" y="2667000"/>
            <a:ext cx="609600" cy="83820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2438400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3048000" y="2590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7" name="Oval 9"/>
          <p:cNvSpPr>
            <a:spLocks noChangeArrowheads="1"/>
          </p:cNvSpPr>
          <p:nvPr/>
        </p:nvSpPr>
        <p:spPr bwMode="auto">
          <a:xfrm>
            <a:off x="4800600" y="2590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54102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2057400" y="3013075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</a:t>
            </a:r>
            <a:r>
              <a:rPr lang="en-US" altLang="zh-CN" baseline="-25000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Closed periodic</a:t>
            </a:r>
          </a:p>
        </p:txBody>
      </p:sp>
      <p:sp>
        <p:nvSpPr>
          <p:cNvPr id="44035" name="Oval 3"/>
          <p:cNvSpPr>
            <a:spLocks noChangeArrowheads="1"/>
          </p:cNvSpPr>
          <p:nvPr/>
        </p:nvSpPr>
        <p:spPr bwMode="auto">
          <a:xfrm>
            <a:off x="3429000" y="2438400"/>
            <a:ext cx="2133600" cy="2895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495800" y="2057400"/>
            <a:ext cx="121920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 flipH="1">
            <a:off x="3276600" y="2057400"/>
            <a:ext cx="121920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 flipV="1">
            <a:off x="4495800" y="4876800"/>
            <a:ext cx="121920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flipH="1" flipV="1">
            <a:off x="3276600" y="4876800"/>
            <a:ext cx="121920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3276600" y="28956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5715000" y="2895600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42" name="Oval 10"/>
          <p:cNvSpPr>
            <a:spLocks noChangeArrowheads="1"/>
          </p:cNvSpPr>
          <p:nvPr/>
        </p:nvSpPr>
        <p:spPr bwMode="auto">
          <a:xfrm>
            <a:off x="3200400" y="4835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2819400" y="44958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</a:t>
            </a:r>
            <a:r>
              <a:rPr lang="en-US" altLang="zh-CN" baseline="-25000"/>
              <a:t>0</a:t>
            </a:r>
          </a:p>
        </p:txBody>
      </p:sp>
      <p:sp>
        <p:nvSpPr>
          <p:cNvPr id="44044" name="Oval 12"/>
          <p:cNvSpPr>
            <a:spLocks noChangeArrowheads="1"/>
          </p:cNvSpPr>
          <p:nvPr/>
        </p:nvSpPr>
        <p:spPr bwMode="auto">
          <a:xfrm>
            <a:off x="3200400" y="2778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auto">
          <a:xfrm>
            <a:off x="2819400" y="25146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</a:t>
            </a:r>
            <a:r>
              <a:rPr lang="en-US" altLang="zh-CN" baseline="-25000"/>
              <a:t>1</a:t>
            </a:r>
          </a:p>
        </p:txBody>
      </p:sp>
      <p:sp>
        <p:nvSpPr>
          <p:cNvPr id="44046" name="Oval 14"/>
          <p:cNvSpPr>
            <a:spLocks noChangeArrowheads="1"/>
          </p:cNvSpPr>
          <p:nvPr/>
        </p:nvSpPr>
        <p:spPr bwMode="auto">
          <a:xfrm>
            <a:off x="4419600" y="2016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7" name="Text Box 15"/>
          <p:cNvSpPr txBox="1">
            <a:spLocks noChangeArrowheads="1"/>
          </p:cNvSpPr>
          <p:nvPr/>
        </p:nvSpPr>
        <p:spPr bwMode="auto">
          <a:xfrm>
            <a:off x="4038600" y="16764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</a:t>
            </a:r>
            <a:r>
              <a:rPr lang="en-US" altLang="zh-CN" baseline="-25000"/>
              <a:t>2</a:t>
            </a:r>
          </a:p>
        </p:txBody>
      </p:sp>
      <p:sp>
        <p:nvSpPr>
          <p:cNvPr id="44048" name="Oval 16"/>
          <p:cNvSpPr>
            <a:spLocks noChangeArrowheads="1"/>
          </p:cNvSpPr>
          <p:nvPr/>
        </p:nvSpPr>
        <p:spPr bwMode="auto">
          <a:xfrm>
            <a:off x="5638800" y="2778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9" name="Text Box 17"/>
          <p:cNvSpPr txBox="1">
            <a:spLocks noChangeArrowheads="1"/>
          </p:cNvSpPr>
          <p:nvPr/>
        </p:nvSpPr>
        <p:spPr bwMode="auto">
          <a:xfrm>
            <a:off x="5716588" y="2438400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</a:t>
            </a:r>
            <a:r>
              <a:rPr lang="en-US" altLang="zh-CN" baseline="-25000"/>
              <a:t>3</a:t>
            </a:r>
          </a:p>
        </p:txBody>
      </p:sp>
      <p:sp>
        <p:nvSpPr>
          <p:cNvPr id="44050" name="Oval 18"/>
          <p:cNvSpPr>
            <a:spLocks noChangeArrowheads="1"/>
          </p:cNvSpPr>
          <p:nvPr/>
        </p:nvSpPr>
        <p:spPr bwMode="auto">
          <a:xfrm>
            <a:off x="5638800" y="4759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5716588" y="4419600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</a:t>
            </a:r>
            <a:r>
              <a:rPr lang="en-US" altLang="zh-CN" baseline="-25000"/>
              <a:t>4</a:t>
            </a:r>
          </a:p>
        </p:txBody>
      </p:sp>
      <p:sp>
        <p:nvSpPr>
          <p:cNvPr id="44052" name="Oval 20"/>
          <p:cNvSpPr>
            <a:spLocks noChangeArrowheads="1"/>
          </p:cNvSpPr>
          <p:nvPr/>
        </p:nvSpPr>
        <p:spPr bwMode="auto">
          <a:xfrm>
            <a:off x="4419600" y="5597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4192588" y="5562600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</a:t>
            </a:r>
            <a:r>
              <a:rPr lang="en-US" altLang="zh-CN" baseline="-25000"/>
              <a:t>5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746125" y="1412875"/>
            <a:ext cx="15938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Example</a:t>
            </a:r>
          </a:p>
          <a:p>
            <a:r>
              <a:rPr lang="en-US" altLang="zh-CN"/>
              <a:t>k = 4, n =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6DECC1-EBED-489B-8B1D-B5733B3FA072}" type="slidenum">
              <a:rPr lang="zh-CN" altLang="en-US" smtClean="0">
                <a:ea typeface="宋体" charset="-122"/>
              </a:rPr>
              <a:pPr/>
              <a:t>38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Properties of B-</a:t>
            </a:r>
            <a:r>
              <a:rPr lang="en-US" altLang="zh-CN" dirty="0" err="1" smtClean="0">
                <a:ea typeface="黑体" pitchFamily="49" charset="-122"/>
              </a:rPr>
              <a:t>splines</a:t>
            </a:r>
            <a:r>
              <a:rPr lang="zh-CN" altLang="en-US" dirty="0" smtClean="0">
                <a:ea typeface="黑体" pitchFamily="49" charset="-122"/>
              </a:rPr>
              <a:t> </a:t>
            </a:r>
            <a:r>
              <a:rPr lang="en-US" altLang="zh-CN" dirty="0" smtClean="0">
                <a:ea typeface="黑体" pitchFamily="49" charset="-122"/>
              </a:rPr>
              <a:t>(</a:t>
            </a:r>
            <a:r>
              <a:rPr lang="zh-CN" altLang="en-US" dirty="0" smtClean="0">
                <a:ea typeface="黑体" pitchFamily="49" charset="-122"/>
              </a:rPr>
              <a:t>性质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428750"/>
            <a:ext cx="8034337" cy="1285875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smtClean="0">
                <a:ea typeface="黑体" pitchFamily="49" charset="-122"/>
              </a:rPr>
              <a:t>B-spline satisfies </a:t>
            </a:r>
            <a:r>
              <a:rPr lang="en-US" altLang="zh-CN" smtClean="0">
                <a:solidFill>
                  <a:srgbClr val="C00000"/>
                </a:solidFill>
                <a:ea typeface="黑体" pitchFamily="49" charset="-122"/>
              </a:rPr>
              <a:t>convex hull property </a:t>
            </a:r>
            <a:r>
              <a:rPr lang="en-US" altLang="zh-CN" smtClean="0">
                <a:ea typeface="黑体" pitchFamily="49" charset="-122"/>
              </a:rPr>
              <a:t>and </a:t>
            </a:r>
            <a:r>
              <a:rPr lang="en-US" altLang="zh-CN" smtClean="0">
                <a:solidFill>
                  <a:srgbClr val="C00000"/>
                </a:solidFill>
                <a:ea typeface="黑体" pitchFamily="49" charset="-122"/>
              </a:rPr>
              <a:t>geometric invariant property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mtClean="0">
                <a:ea typeface="黑体" pitchFamily="49" charset="-122"/>
              </a:rPr>
              <a:t>More strict than Bezier curves</a:t>
            </a:r>
            <a:endParaRPr lang="zh-CN" altLang="en-US" smtClean="0">
              <a:ea typeface="黑体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mtClean="0">
              <a:ea typeface="黑体" pitchFamily="49" charset="-122"/>
            </a:endParaRPr>
          </a:p>
        </p:txBody>
      </p:sp>
      <p:pic>
        <p:nvPicPr>
          <p:cNvPr id="45061" name="Picture 4" descr="C:\Dokumente und Einstellungen\alx\Eigene Dateien\Eigene Dokumente\Studium\Semester 2 (SS04) - Ferienakademie\Vortrag\Images\B-Spline konvexe Hül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3469" y="2944813"/>
            <a:ext cx="4714875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TextBox 6"/>
          <p:cNvSpPr txBox="1">
            <a:spLocks noChangeArrowheads="1"/>
          </p:cNvSpPr>
          <p:nvPr/>
        </p:nvSpPr>
        <p:spPr bwMode="auto">
          <a:xfrm>
            <a:off x="3739281" y="5929313"/>
            <a:ext cx="337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Quadratic B-spline (</a:t>
            </a:r>
            <a:r>
              <a:rPr lang="zh-CN" altLang="en-US"/>
              <a:t>二次</a:t>
            </a:r>
            <a:r>
              <a:rPr lang="en-US" altLang="zh-CN"/>
              <a:t>B</a:t>
            </a:r>
            <a:r>
              <a:rPr lang="zh-CN" altLang="en-US"/>
              <a:t>样条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5063" name="椭圆形标注 8"/>
          <p:cNvSpPr>
            <a:spLocks noChangeArrowheads="1"/>
          </p:cNvSpPr>
          <p:nvPr/>
        </p:nvSpPr>
        <p:spPr bwMode="auto">
          <a:xfrm>
            <a:off x="3882156" y="3357563"/>
            <a:ext cx="1428750" cy="519112"/>
          </a:xfrm>
          <a:prstGeom prst="wedgeEllipseCallout">
            <a:avLst>
              <a:gd name="adj1" fmla="val -16833"/>
              <a:gd name="adj2" fmla="val 28038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CN"/>
              <a:t>closure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58187F-E79B-4EA5-9696-CBCBF2FF81AC}" type="slidenum">
              <a:rPr lang="zh-CN" altLang="en-US" smtClean="0">
                <a:ea typeface="宋体" charset="-122"/>
              </a:rPr>
              <a:pPr/>
              <a:t>39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>
                <a:ea typeface="黑体" pitchFamily="49" charset="-122"/>
              </a:rPr>
              <a:t>Open B-</a:t>
            </a:r>
            <a:r>
              <a:rPr lang="en-US" altLang="zh-CN" sz="4000" dirty="0" err="1" smtClean="0">
                <a:ea typeface="黑体" pitchFamily="49" charset="-122"/>
              </a:rPr>
              <a:t>splines</a:t>
            </a:r>
            <a:r>
              <a:rPr lang="en-US" altLang="zh-CN" sz="4000" dirty="0" smtClean="0">
                <a:ea typeface="黑体" pitchFamily="49" charset="-122"/>
              </a:rPr>
              <a:t>(</a:t>
            </a:r>
            <a:r>
              <a:rPr lang="zh-CN" altLang="en-US" sz="4000" dirty="0" smtClean="0">
                <a:ea typeface="黑体" pitchFamily="49" charset="-122"/>
              </a:rPr>
              <a:t>非周期均匀</a:t>
            </a:r>
            <a:r>
              <a:rPr lang="en-US" altLang="zh-CN" sz="4000" dirty="0" smtClean="0">
                <a:ea typeface="黑体" pitchFamily="49" charset="-122"/>
              </a:rPr>
              <a:t>B</a:t>
            </a:r>
            <a:r>
              <a:rPr lang="zh-CN" altLang="en-US" sz="4000" dirty="0" smtClean="0">
                <a:ea typeface="黑体" pitchFamily="49" charset="-122"/>
              </a:rPr>
              <a:t>样条</a:t>
            </a:r>
            <a:r>
              <a:rPr lang="en-US" altLang="zh-CN" sz="4000" dirty="0" smtClean="0">
                <a:ea typeface="黑体" pitchFamily="49" charset="-122"/>
              </a:rPr>
              <a:t>)</a:t>
            </a:r>
            <a:endParaRPr lang="zh-CN" altLang="en-US" sz="4000" dirty="0" smtClean="0">
              <a:ea typeface="黑体" pitchFamily="49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8625" y="1500188"/>
            <a:ext cx="59293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ts val="6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3200" kern="0" dirty="0" smtClean="0">
                <a:latin typeface="+mn-lt"/>
                <a:ea typeface="黑体" pitchFamily="49" charset="-122"/>
              </a:rPr>
              <a:t>节点向量在端点处重复</a:t>
            </a:r>
            <a:r>
              <a:rPr lang="en-US" altLang="zh-CN" sz="3200" kern="0" dirty="0" smtClean="0">
                <a:latin typeface="+mn-lt"/>
                <a:ea typeface="黑体" pitchFamily="49" charset="-122"/>
              </a:rPr>
              <a:t>k+1</a:t>
            </a:r>
            <a:r>
              <a:rPr lang="zh-CN" altLang="en-US" sz="3200" kern="0" dirty="0" smtClean="0">
                <a:latin typeface="+mn-lt"/>
                <a:ea typeface="黑体" pitchFamily="49" charset="-122"/>
              </a:rPr>
              <a:t>次</a:t>
            </a:r>
            <a:endParaRPr lang="zh-CN" altLang="en-US" sz="3200" kern="0" dirty="0">
              <a:latin typeface="+mn-lt"/>
              <a:ea typeface="黑体" pitchFamily="49" charset="-122"/>
            </a:endParaRPr>
          </a:p>
        </p:txBody>
      </p:sp>
      <p:pic>
        <p:nvPicPr>
          <p:cNvPr id="46085" name="Picture 5" descr="D:\teaching\sem12004_05\CAD_CAE\bs-local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571750"/>
            <a:ext cx="3429000" cy="267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9552" y="3861048"/>
            <a:ext cx="5786438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spcBef>
                <a:spcPts val="6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3200" kern="0" dirty="0">
                <a:latin typeface="+mn-lt"/>
                <a:ea typeface="黑体" pitchFamily="49" charset="-122"/>
              </a:rPr>
              <a:t>For </a:t>
            </a:r>
            <a:r>
              <a:rPr lang="en-US" altLang="zh-CN" sz="2800" i="1" kern="0" dirty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800" kern="0" dirty="0">
                <a:latin typeface="Times New Roman" pitchFamily="18" charset="0"/>
                <a:ea typeface="黑体" pitchFamily="49" charset="-122"/>
              </a:rPr>
              <a:t>=</a:t>
            </a:r>
            <a:r>
              <a:rPr lang="en-US" altLang="zh-CN" sz="2800" i="1" kern="0" dirty="0">
                <a:latin typeface="Times New Roman" pitchFamily="18" charset="0"/>
                <a:ea typeface="黑体" pitchFamily="49" charset="-122"/>
              </a:rPr>
              <a:t>k</a:t>
            </a:r>
            <a:r>
              <a:rPr lang="en-US" altLang="zh-CN" sz="2800" kern="0" dirty="0">
                <a:latin typeface="Times New Roman" pitchFamily="18" charset="0"/>
                <a:ea typeface="黑体" pitchFamily="49" charset="-122"/>
              </a:rPr>
              <a:t>+1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，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the B-</a:t>
            </a:r>
            <a:r>
              <a:rPr lang="en-US" altLang="zh-CN" sz="2800" kern="0" dirty="0" err="1">
                <a:latin typeface="+mn-lt"/>
                <a:ea typeface="黑体" pitchFamily="49" charset="-122"/>
              </a:rPr>
              <a:t>spline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 degenerates to a </a:t>
            </a:r>
            <a:r>
              <a:rPr lang="en-US" altLang="zh-CN" sz="2800" kern="0" dirty="0" err="1">
                <a:latin typeface="+mn-lt"/>
                <a:ea typeface="黑体" pitchFamily="49" charset="-122"/>
              </a:rPr>
              <a:t>Bézier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 curve</a:t>
            </a:r>
            <a:endParaRPr lang="zh-CN" altLang="en-US" sz="2800" kern="0" dirty="0">
              <a:latin typeface="+mn-lt"/>
              <a:ea typeface="黑体" pitchFamily="49" charset="-122"/>
            </a:endParaRPr>
          </a:p>
          <a:p>
            <a:pPr marL="342900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endParaRPr lang="en-US" altLang="zh-CN" sz="3200" kern="0" dirty="0">
              <a:latin typeface="+mn-lt"/>
              <a:ea typeface="黑体" pitchFamily="49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0880" y="2204864"/>
            <a:ext cx="5929312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l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b="1" kern="0" dirty="0" smtClean="0">
                <a:solidFill>
                  <a:srgbClr val="3333FF"/>
                </a:solidFill>
                <a:latin typeface="+mn-lt"/>
                <a:ea typeface="黑体" pitchFamily="49" charset="-122"/>
              </a:rPr>
              <a:t>B</a:t>
            </a:r>
            <a:r>
              <a:rPr lang="zh-CN" altLang="en-US" sz="2800" b="1" kern="0" dirty="0" smtClean="0">
                <a:solidFill>
                  <a:srgbClr val="3333FF"/>
                </a:solidFill>
                <a:latin typeface="+mn-lt"/>
                <a:ea typeface="黑体" pitchFamily="49" charset="-122"/>
              </a:rPr>
              <a:t>样条曲线会插值端点</a:t>
            </a:r>
            <a:endParaRPr lang="en-US" altLang="zh-CN" sz="2800" b="1" kern="0" dirty="0">
              <a:solidFill>
                <a:srgbClr val="3333FF"/>
              </a:solidFill>
              <a:latin typeface="+mn-lt"/>
              <a:ea typeface="黑体" pitchFamily="49" charset="-122"/>
            </a:endParaRPr>
          </a:p>
        </p:txBody>
      </p:sp>
      <p:cxnSp>
        <p:nvCxnSpPr>
          <p:cNvPr id="18" name="直接箭头连接符 17"/>
          <p:cNvCxnSpPr>
            <a:cxnSpLocks noChangeShapeType="1"/>
          </p:cNvCxnSpPr>
          <p:nvPr/>
        </p:nvCxnSpPr>
        <p:spPr bwMode="auto">
          <a:xfrm rot="16200000" flipV="1">
            <a:off x="6500813" y="5286375"/>
            <a:ext cx="500062" cy="714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9" name="直接箭头连接符 18"/>
          <p:cNvCxnSpPr>
            <a:cxnSpLocks noChangeShapeType="1"/>
          </p:cNvCxnSpPr>
          <p:nvPr/>
        </p:nvCxnSpPr>
        <p:spPr bwMode="auto">
          <a:xfrm rot="16200000" flipV="1">
            <a:off x="6858000" y="5214938"/>
            <a:ext cx="500063" cy="714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2996952"/>
            <a:ext cx="592931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l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800" b="1" kern="0" dirty="0" smtClean="0">
                <a:solidFill>
                  <a:srgbClr val="3333FF"/>
                </a:solidFill>
                <a:latin typeface="+mn-lt"/>
                <a:ea typeface="黑体" pitchFamily="49" charset="-122"/>
              </a:rPr>
              <a:t>端点处切向量与边一致</a:t>
            </a:r>
            <a:endParaRPr lang="zh-CN" altLang="en-US" sz="2800" kern="0" dirty="0">
              <a:latin typeface="+mn-lt"/>
              <a:ea typeface="黑体" pitchFamily="49" charset="-122"/>
            </a:endParaRPr>
          </a:p>
        </p:txBody>
      </p:sp>
      <p:sp>
        <p:nvSpPr>
          <p:cNvPr id="21" name="右箭头 20"/>
          <p:cNvSpPr>
            <a:spLocks noChangeArrowheads="1"/>
          </p:cNvSpPr>
          <p:nvPr/>
        </p:nvSpPr>
        <p:spPr bwMode="auto">
          <a:xfrm>
            <a:off x="5857875" y="4500563"/>
            <a:ext cx="428625" cy="2143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" name="右箭头 21"/>
          <p:cNvSpPr>
            <a:spLocks noChangeArrowheads="1"/>
          </p:cNvSpPr>
          <p:nvPr/>
        </p:nvSpPr>
        <p:spPr bwMode="auto">
          <a:xfrm>
            <a:off x="6357938" y="4357688"/>
            <a:ext cx="357187" cy="2143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20" grpId="0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BEFF63-4446-45A6-AE91-C07877444009}" type="slidenum">
              <a:rPr lang="zh-CN" altLang="en-US" smtClean="0">
                <a:ea typeface="宋体" charset="-122"/>
              </a:rPr>
              <a:pPr/>
              <a:t>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772400" cy="45434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Line segment:</a:t>
            </a:r>
            <a:r>
              <a:rPr lang="zh-CN" altLang="en-US" dirty="0" smtClean="0">
                <a:ea typeface="黑体" pitchFamily="49" charset="-122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P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0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x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0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, 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y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0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, 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z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0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→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P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x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, 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y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, 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z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1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</a:t>
            </a:r>
            <a:r>
              <a:rPr lang="en-US" altLang="zh-CN" dirty="0" smtClean="0">
                <a:ea typeface="黑体" pitchFamily="49" charset="-122"/>
              </a:rPr>
              <a:t> </a:t>
            </a:r>
          </a:p>
          <a:p>
            <a:pPr lvl="1" eaLnBrk="1" hangingPunct="1"/>
            <a:r>
              <a:rPr lang="en-US" altLang="zh-CN" dirty="0" smtClean="0">
                <a:ea typeface="黑体" pitchFamily="49" charset="-122"/>
              </a:rPr>
              <a:t>Parametric representation (</a:t>
            </a:r>
            <a:r>
              <a:rPr lang="zh-CN" altLang="en-US" dirty="0" smtClean="0">
                <a:ea typeface="黑体" pitchFamily="49" charset="-122"/>
              </a:rPr>
              <a:t>参数表示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  <a:p>
            <a:pPr lvl="1" eaLnBrk="1" hangingPunct="1"/>
            <a:endParaRPr lang="zh-CN" altLang="en-US" dirty="0" smtClean="0">
              <a:ea typeface="黑体" pitchFamily="49" charset="-122"/>
            </a:endParaRPr>
          </a:p>
          <a:p>
            <a:pPr lvl="1" eaLnBrk="1" hangingPunct="1"/>
            <a:r>
              <a:rPr lang="en-US" altLang="zh-CN" dirty="0" smtClean="0">
                <a:ea typeface="黑体" pitchFamily="49" charset="-122"/>
              </a:rPr>
              <a:t>Coordinate components (</a:t>
            </a:r>
            <a:r>
              <a:rPr lang="zh-CN" altLang="en-US" dirty="0" smtClean="0">
                <a:ea typeface="黑体" pitchFamily="49" charset="-122"/>
              </a:rPr>
              <a:t>分量表示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  <a:p>
            <a:pPr lvl="1" eaLnBrk="1" hangingPunct="1"/>
            <a:endParaRPr lang="en-US" altLang="zh-CN" dirty="0" smtClean="0">
              <a:ea typeface="黑体" pitchFamily="49" charset="-122"/>
            </a:endParaRPr>
          </a:p>
          <a:p>
            <a:pPr lvl="1" eaLnBrk="1" hangingPunct="1"/>
            <a:endParaRPr lang="en-US" altLang="zh-CN" dirty="0" smtClean="0">
              <a:ea typeface="黑体" pitchFamily="49" charset="-122"/>
            </a:endParaRPr>
          </a:p>
          <a:p>
            <a:pPr lvl="1" eaLnBrk="1" hangingPunct="1"/>
            <a:endParaRPr lang="en-US" altLang="zh-CN" dirty="0" smtClean="0">
              <a:ea typeface="黑体" pitchFamily="49" charset="-122"/>
            </a:endParaRPr>
          </a:p>
          <a:p>
            <a:pPr lvl="1" eaLnBrk="1" hangingPunct="1"/>
            <a:r>
              <a:rPr lang="en-US" altLang="zh-CN" dirty="0" smtClean="0">
                <a:ea typeface="黑体" pitchFamily="49" charset="-122"/>
              </a:rPr>
              <a:t>Parametric domain(</a:t>
            </a:r>
            <a:r>
              <a:rPr lang="zh-CN" altLang="en-US" dirty="0" smtClean="0">
                <a:ea typeface="黑体" pitchFamily="49" charset="-122"/>
              </a:rPr>
              <a:t>参数域</a:t>
            </a:r>
            <a:r>
              <a:rPr lang="en-US" altLang="zh-CN" dirty="0" smtClean="0">
                <a:ea typeface="黑体" pitchFamily="49" charset="-122"/>
              </a:rPr>
              <a:t>)[0,1]</a:t>
            </a:r>
            <a:r>
              <a:rPr lang="zh-CN" altLang="en-US" dirty="0" smtClean="0">
                <a:ea typeface="黑体" pitchFamily="49" charset="-122"/>
              </a:rPr>
              <a:t>：</a:t>
            </a:r>
          </a:p>
          <a:p>
            <a:pPr lvl="1" eaLnBrk="1" hangingPunct="1">
              <a:buFont typeface="Wingdings" pitchFamily="2" charset="2"/>
              <a:buNone/>
            </a:pPr>
            <a:endParaRPr lang="zh-CN" altLang="en-US" dirty="0" smtClean="0">
              <a:ea typeface="黑体" pitchFamily="49" charset="-122"/>
            </a:endParaRPr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ea typeface="黑体" pitchFamily="49" charset="-122"/>
              </a:rPr>
              <a:t>What are parametric curves: Line segment (</a:t>
            </a:r>
            <a:r>
              <a:rPr lang="zh-CN" altLang="en-US" sz="3200" dirty="0" smtClean="0">
                <a:ea typeface="黑体" pitchFamily="49" charset="-122"/>
              </a:rPr>
              <a:t>直线段</a:t>
            </a:r>
            <a:r>
              <a:rPr lang="en-US" altLang="zh-CN" sz="3200" dirty="0" smtClean="0">
                <a:ea typeface="黑体" pitchFamily="49" charset="-122"/>
              </a:rPr>
              <a:t>)</a:t>
            </a:r>
            <a:endParaRPr lang="zh-CN" altLang="en-US" sz="3200" dirty="0" smtClean="0">
              <a:ea typeface="黑体" pitchFamily="49" charset="-122"/>
            </a:endParaRPr>
          </a:p>
        </p:txBody>
      </p:sp>
      <p:sp>
        <p:nvSpPr>
          <p:cNvPr id="103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35" name="Rectangle 5"/>
          <p:cNvSpPr>
            <a:spLocks noChangeArrowheads="1"/>
          </p:cNvSpPr>
          <p:nvPr/>
        </p:nvSpPr>
        <p:spPr bwMode="auto">
          <a:xfrm>
            <a:off x="4500563" y="785813"/>
            <a:ext cx="406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1" hangingPunct="1"/>
            <a:r>
              <a:rPr lang="zh-CN" altLang="en-US" sz="1000">
                <a:latin typeface="Times New Roman" pitchFamily="18" charset="0"/>
              </a:rPr>
              <a:t>       </a:t>
            </a: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036" name="Rectangle 6"/>
          <p:cNvSpPr>
            <a:spLocks noChangeArrowheads="1"/>
          </p:cNvSpPr>
          <p:nvPr/>
        </p:nvSpPr>
        <p:spPr bwMode="auto">
          <a:xfrm>
            <a:off x="0" y="625475"/>
            <a:ext cx="2444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1" hangingPunct="1"/>
            <a:r>
              <a:rPr lang="zh-CN" altLang="en-US" sz="1000">
                <a:latin typeface="Times New Roman" pitchFamily="18" charset="0"/>
              </a:rPr>
              <a:t> </a:t>
            </a:r>
            <a:r>
              <a:rPr lang="zh-CN" altLang="en-US" sz="900">
                <a:latin typeface="Times New Roman" pitchFamily="18" charset="0"/>
              </a:rPr>
              <a:t> </a:t>
            </a:r>
            <a:endParaRPr lang="zh-CN" altLang="en-US" sz="2400">
              <a:latin typeface="Times New Roman" pitchFamily="18" charset="0"/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767013" y="2638425"/>
          <a:ext cx="23098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4" imgW="1155199" imgH="215806" progId="">
                  <p:embed/>
                </p:oleObj>
              </mc:Choice>
              <mc:Fallback>
                <p:oleObj name="Equation" r:id="rId4" imgW="1155199" imgH="215806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2638425"/>
                        <a:ext cx="230981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5724525" y="2638425"/>
          <a:ext cx="91440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6" imgW="457002" imgH="165028" progId="">
                  <p:embed/>
                </p:oleObj>
              </mc:Choice>
              <mc:Fallback>
                <p:oleObj name="Equation" r:id="rId6" imgW="457002" imgH="165028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638425"/>
                        <a:ext cx="914400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7" name="Rectangle 9"/>
          <p:cNvSpPr>
            <a:spLocks noChangeArrowheads="1"/>
          </p:cNvSpPr>
          <p:nvPr/>
        </p:nvSpPr>
        <p:spPr bwMode="auto">
          <a:xfrm>
            <a:off x="0" y="3105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28" name="Object 10"/>
          <p:cNvGraphicFramePr>
            <a:graphicFrameLocks noChangeAspect="1"/>
          </p:cNvGraphicFramePr>
          <p:nvPr/>
        </p:nvGraphicFramePr>
        <p:xfrm>
          <a:off x="2627313" y="3789363"/>
          <a:ext cx="2413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Equation" r:id="rId8" imgW="1206500" imgH="647700" progId="">
                  <p:embed/>
                </p:oleObj>
              </mc:Choice>
              <mc:Fallback>
                <p:oleObj name="Equation" r:id="rId8" imgW="1206500" imgH="6477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89363"/>
                        <a:ext cx="24130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12"/>
          <p:cNvGraphicFramePr>
            <a:graphicFrameLocks noChangeAspect="1"/>
          </p:cNvGraphicFramePr>
          <p:nvPr/>
        </p:nvGraphicFramePr>
        <p:xfrm>
          <a:off x="5867400" y="4294188"/>
          <a:ext cx="9144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10" imgW="457002" imgH="165028" progId="">
                  <p:embed/>
                </p:oleObj>
              </mc:Choice>
              <mc:Fallback>
                <p:oleObj name="Equation" r:id="rId10" imgW="457002" imgH="165028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294188"/>
                        <a:ext cx="914400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3"/>
          <p:cNvGraphicFramePr>
            <a:graphicFrameLocks noChangeAspect="1"/>
          </p:cNvGraphicFramePr>
          <p:nvPr/>
        </p:nvGraphicFramePr>
        <p:xfrm>
          <a:off x="6786563" y="5214938"/>
          <a:ext cx="12239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12" imgW="457002" imgH="165028" progId="">
                  <p:embed/>
                </p:oleObj>
              </mc:Choice>
              <mc:Fallback>
                <p:oleObj name="Equation" r:id="rId12" imgW="457002" imgH="165028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63" y="5214938"/>
                        <a:ext cx="1223962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F80740-0942-4CF1-839A-765C6FC7A9ED}" type="slidenum">
              <a:rPr lang="zh-CN" altLang="en-US" smtClean="0">
                <a:ea typeface="宋体" charset="-122"/>
              </a:rPr>
              <a:pPr/>
              <a:t>40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7107" name="AutoShape 5"/>
          <p:cNvSpPr>
            <a:spLocks noChangeAspect="1" noChangeArrowheads="1"/>
          </p:cNvSpPr>
          <p:nvPr/>
        </p:nvSpPr>
        <p:spPr bwMode="auto">
          <a:xfrm>
            <a:off x="1619250" y="2997200"/>
            <a:ext cx="5689600" cy="330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黑体" pitchFamily="49" charset="-122"/>
              </a:rPr>
              <a:t>(Continued)</a:t>
            </a:r>
            <a:endParaRPr lang="zh-CN" altLang="en-US" sz="3600" smtClean="0">
              <a:ea typeface="黑体" pitchFamily="49" charset="-122"/>
            </a:endParaRP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 smtClean="0">
                <a:solidFill>
                  <a:srgbClr val="3333FF"/>
                </a:solidFill>
                <a:ea typeface="黑体" pitchFamily="49" charset="-122"/>
              </a:rPr>
              <a:t>Local property</a:t>
            </a:r>
            <a:r>
              <a:rPr lang="zh-CN" altLang="en-US" dirty="0" smtClean="0">
                <a:ea typeface="黑体" pitchFamily="49" charset="-122"/>
              </a:rPr>
              <a:t>：</a:t>
            </a:r>
            <a:r>
              <a:rPr lang="en-US" altLang="zh-CN" dirty="0" smtClean="0">
                <a:ea typeface="黑体" pitchFamily="49" charset="-122"/>
              </a:rPr>
              <a:t>(</a:t>
            </a:r>
            <a:r>
              <a:rPr lang="zh-CN" altLang="en-US" dirty="0" smtClean="0">
                <a:ea typeface="黑体" pitchFamily="49" charset="-122"/>
              </a:rPr>
              <a:t>当移动一个控制顶点时，只影响曲线的局部区域</a:t>
            </a:r>
            <a:r>
              <a:rPr lang="en-US" altLang="zh-CN" dirty="0" smtClean="0">
                <a:ea typeface="黑体" pitchFamily="49" charset="-122"/>
              </a:rPr>
              <a:t>)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1785938" y="5572125"/>
            <a:ext cx="5689600" cy="469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r>
              <a:rPr lang="en-US" altLang="zh-CN" sz="2000">
                <a:ea typeface="黑体" pitchFamily="49" charset="-122"/>
              </a:rPr>
              <a:t>Local property of B-spline of degree 3</a:t>
            </a:r>
            <a:endParaRPr lang="zh-CN" altLang="en-US" sz="2000">
              <a:ea typeface="黑体" pitchFamily="49" charset="-122"/>
            </a:endParaRPr>
          </a:p>
        </p:txBody>
      </p:sp>
      <p:grpSp>
        <p:nvGrpSpPr>
          <p:cNvPr id="47111" name="Group 22"/>
          <p:cNvGrpSpPr>
            <a:grpSpLocks/>
          </p:cNvGrpSpPr>
          <p:nvPr/>
        </p:nvGrpSpPr>
        <p:grpSpPr bwMode="auto">
          <a:xfrm>
            <a:off x="1816100" y="2781300"/>
            <a:ext cx="5203825" cy="2703513"/>
            <a:chOff x="1144" y="1752"/>
            <a:chExt cx="3278" cy="1703"/>
          </a:xfrm>
        </p:grpSpPr>
        <p:sp>
          <p:nvSpPr>
            <p:cNvPr id="47112" name="Freeform 21"/>
            <p:cNvSpPr>
              <a:spLocks noChangeAspect="1"/>
            </p:cNvSpPr>
            <p:nvPr/>
          </p:nvSpPr>
          <p:spPr bwMode="auto">
            <a:xfrm>
              <a:off x="1167" y="1773"/>
              <a:ext cx="3238" cy="1662"/>
            </a:xfrm>
            <a:custGeom>
              <a:avLst/>
              <a:gdLst>
                <a:gd name="T0" fmla="*/ 0 w 7117"/>
                <a:gd name="T1" fmla="*/ 5 h 3652"/>
                <a:gd name="T2" fmla="*/ 2 w 7117"/>
                <a:gd name="T3" fmla="*/ 2 h 3652"/>
                <a:gd name="T4" fmla="*/ 5 w 7117"/>
                <a:gd name="T5" fmla="*/ 0 h 3652"/>
                <a:gd name="T6" fmla="*/ 7 w 7117"/>
                <a:gd name="T7" fmla="*/ 0 h 3652"/>
                <a:gd name="T8" fmla="*/ 8 w 7117"/>
                <a:gd name="T9" fmla="*/ 5 h 3652"/>
                <a:gd name="T10" fmla="*/ 10 w 7117"/>
                <a:gd name="T11" fmla="*/ 7 h 3652"/>
                <a:gd name="T12" fmla="*/ 12 w 7117"/>
                <a:gd name="T13" fmla="*/ 5 h 3652"/>
                <a:gd name="T14" fmla="*/ 13 w 7117"/>
                <a:gd name="T15" fmla="*/ 2 h 36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117"/>
                <a:gd name="T25" fmla="*/ 0 h 3652"/>
                <a:gd name="T26" fmla="*/ 7117 w 7117"/>
                <a:gd name="T27" fmla="*/ 3652 h 365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117" h="3652">
                  <a:moveTo>
                    <a:pt x="0" y="2542"/>
                  </a:moveTo>
                  <a:lnTo>
                    <a:pt x="1050" y="1042"/>
                  </a:lnTo>
                  <a:lnTo>
                    <a:pt x="2467" y="0"/>
                  </a:lnTo>
                  <a:lnTo>
                    <a:pt x="3938" y="17"/>
                  </a:lnTo>
                  <a:lnTo>
                    <a:pt x="4260" y="2610"/>
                  </a:lnTo>
                  <a:lnTo>
                    <a:pt x="5707" y="3652"/>
                  </a:lnTo>
                  <a:lnTo>
                    <a:pt x="6772" y="2602"/>
                  </a:lnTo>
                  <a:lnTo>
                    <a:pt x="7117" y="1147"/>
                  </a:lnTo>
                </a:path>
              </a:pathLst>
            </a:custGeom>
            <a:noFill/>
            <a:ln w="28575">
              <a:solidFill>
                <a:srgbClr val="6666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3" name="Freeform 20"/>
            <p:cNvSpPr>
              <a:spLocks noChangeAspect="1"/>
            </p:cNvSpPr>
            <p:nvPr/>
          </p:nvSpPr>
          <p:spPr bwMode="auto">
            <a:xfrm>
              <a:off x="1167" y="1773"/>
              <a:ext cx="3238" cy="1662"/>
            </a:xfrm>
            <a:custGeom>
              <a:avLst/>
              <a:gdLst>
                <a:gd name="T0" fmla="*/ 0 w 7117"/>
                <a:gd name="T1" fmla="*/ 5 h 3652"/>
                <a:gd name="T2" fmla="*/ 2 w 7117"/>
                <a:gd name="T3" fmla="*/ 2 h 3652"/>
                <a:gd name="T4" fmla="*/ 5 w 7117"/>
                <a:gd name="T5" fmla="*/ 0 h 3652"/>
                <a:gd name="T6" fmla="*/ 6 w 7117"/>
                <a:gd name="T7" fmla="*/ 2 h 3652"/>
                <a:gd name="T8" fmla="*/ 8 w 7117"/>
                <a:gd name="T9" fmla="*/ 5 h 3652"/>
                <a:gd name="T10" fmla="*/ 10 w 7117"/>
                <a:gd name="T11" fmla="*/ 7 h 3652"/>
                <a:gd name="T12" fmla="*/ 12 w 7117"/>
                <a:gd name="T13" fmla="*/ 5 h 3652"/>
                <a:gd name="T14" fmla="*/ 13 w 7117"/>
                <a:gd name="T15" fmla="*/ 2 h 36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117"/>
                <a:gd name="T25" fmla="*/ 0 h 3652"/>
                <a:gd name="T26" fmla="*/ 7117 w 7117"/>
                <a:gd name="T27" fmla="*/ 3652 h 365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117" h="3652">
                  <a:moveTo>
                    <a:pt x="0" y="2542"/>
                  </a:moveTo>
                  <a:lnTo>
                    <a:pt x="1050" y="1042"/>
                  </a:lnTo>
                  <a:lnTo>
                    <a:pt x="2467" y="0"/>
                  </a:lnTo>
                  <a:lnTo>
                    <a:pt x="3555" y="1027"/>
                  </a:lnTo>
                  <a:lnTo>
                    <a:pt x="4260" y="2610"/>
                  </a:lnTo>
                  <a:lnTo>
                    <a:pt x="5707" y="3652"/>
                  </a:lnTo>
                  <a:lnTo>
                    <a:pt x="6772" y="2602"/>
                  </a:lnTo>
                  <a:lnTo>
                    <a:pt x="7117" y="1147"/>
                  </a:lnTo>
                </a:path>
              </a:pathLst>
            </a:custGeom>
            <a:noFill/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4" name="Freeform 8"/>
            <p:cNvSpPr>
              <a:spLocks noChangeAspect="1"/>
            </p:cNvSpPr>
            <p:nvPr/>
          </p:nvSpPr>
          <p:spPr bwMode="auto">
            <a:xfrm>
              <a:off x="2794" y="1816"/>
              <a:ext cx="151" cy="426"/>
            </a:xfrm>
            <a:custGeom>
              <a:avLst/>
              <a:gdLst>
                <a:gd name="T0" fmla="*/ 0 w 330"/>
                <a:gd name="T1" fmla="*/ 2 h 937"/>
                <a:gd name="T2" fmla="*/ 0 w 330"/>
                <a:gd name="T3" fmla="*/ 0 h 937"/>
                <a:gd name="T4" fmla="*/ 0 60000 65536"/>
                <a:gd name="T5" fmla="*/ 0 60000 65536"/>
                <a:gd name="T6" fmla="*/ 0 w 330"/>
                <a:gd name="T7" fmla="*/ 0 h 937"/>
                <a:gd name="T8" fmla="*/ 330 w 330"/>
                <a:gd name="T9" fmla="*/ 937 h 9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30" h="937">
                  <a:moveTo>
                    <a:pt x="0" y="937"/>
                  </a:moveTo>
                  <a:lnTo>
                    <a:pt x="33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5" name="Oval 9"/>
            <p:cNvSpPr>
              <a:spLocks noChangeAspect="1" noChangeArrowheads="1"/>
            </p:cNvSpPr>
            <p:nvPr/>
          </p:nvSpPr>
          <p:spPr bwMode="auto">
            <a:xfrm>
              <a:off x="2931" y="1766"/>
              <a:ext cx="46" cy="46"/>
            </a:xfrm>
            <a:prstGeom prst="ellipse">
              <a:avLst/>
            </a:prstGeom>
            <a:solidFill>
              <a:srgbClr val="C0C0C0"/>
            </a:solidFill>
            <a:ln w="9525" algn="ctr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6" name="Oval 10"/>
            <p:cNvSpPr>
              <a:spLocks noChangeAspect="1" noChangeArrowheads="1"/>
            </p:cNvSpPr>
            <p:nvPr/>
          </p:nvSpPr>
          <p:spPr bwMode="auto">
            <a:xfrm>
              <a:off x="1144" y="2925"/>
              <a:ext cx="46" cy="46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7" name="Oval 11"/>
            <p:cNvSpPr>
              <a:spLocks noChangeAspect="1" noChangeArrowheads="1"/>
            </p:cNvSpPr>
            <p:nvPr/>
          </p:nvSpPr>
          <p:spPr bwMode="auto">
            <a:xfrm>
              <a:off x="1620" y="2233"/>
              <a:ext cx="46" cy="46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Oval 12"/>
            <p:cNvSpPr>
              <a:spLocks noChangeAspect="1" noChangeArrowheads="1"/>
            </p:cNvSpPr>
            <p:nvPr/>
          </p:nvSpPr>
          <p:spPr bwMode="auto">
            <a:xfrm>
              <a:off x="2256" y="1752"/>
              <a:ext cx="46" cy="46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9" name="Oval 13"/>
            <p:cNvSpPr>
              <a:spLocks noChangeAspect="1" noChangeArrowheads="1"/>
            </p:cNvSpPr>
            <p:nvPr/>
          </p:nvSpPr>
          <p:spPr bwMode="auto">
            <a:xfrm>
              <a:off x="2767" y="2230"/>
              <a:ext cx="46" cy="46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0" name="Oval 14"/>
            <p:cNvSpPr>
              <a:spLocks noChangeAspect="1" noChangeArrowheads="1"/>
            </p:cNvSpPr>
            <p:nvPr/>
          </p:nvSpPr>
          <p:spPr bwMode="auto">
            <a:xfrm>
              <a:off x="3078" y="2943"/>
              <a:ext cx="46" cy="46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1" name="Oval 15"/>
            <p:cNvSpPr>
              <a:spLocks noChangeAspect="1" noChangeArrowheads="1"/>
            </p:cNvSpPr>
            <p:nvPr/>
          </p:nvSpPr>
          <p:spPr bwMode="auto">
            <a:xfrm>
              <a:off x="3739" y="3409"/>
              <a:ext cx="46" cy="46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2" name="Oval 16"/>
            <p:cNvSpPr>
              <a:spLocks noChangeAspect="1" noChangeArrowheads="1"/>
            </p:cNvSpPr>
            <p:nvPr/>
          </p:nvSpPr>
          <p:spPr bwMode="auto">
            <a:xfrm>
              <a:off x="4225" y="2940"/>
              <a:ext cx="46" cy="45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3" name="Oval 17"/>
            <p:cNvSpPr>
              <a:spLocks noChangeAspect="1" noChangeArrowheads="1"/>
            </p:cNvSpPr>
            <p:nvPr/>
          </p:nvSpPr>
          <p:spPr bwMode="auto">
            <a:xfrm>
              <a:off x="4376" y="2283"/>
              <a:ext cx="46" cy="45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4" name="Freeform 18"/>
            <p:cNvSpPr>
              <a:spLocks noChangeAspect="1"/>
            </p:cNvSpPr>
            <p:nvPr/>
          </p:nvSpPr>
          <p:spPr bwMode="auto">
            <a:xfrm>
              <a:off x="1163" y="1797"/>
              <a:ext cx="3242" cy="1455"/>
            </a:xfrm>
            <a:custGeom>
              <a:avLst/>
              <a:gdLst>
                <a:gd name="T0" fmla="*/ 0 w 7126"/>
                <a:gd name="T1" fmla="*/ 5 h 3199"/>
                <a:gd name="T2" fmla="*/ 3 w 7126"/>
                <a:gd name="T3" fmla="*/ 1 h 3199"/>
                <a:gd name="T4" fmla="*/ 5 w 7126"/>
                <a:gd name="T5" fmla="*/ 0 h 3199"/>
                <a:gd name="T6" fmla="*/ 7 w 7126"/>
                <a:gd name="T7" fmla="*/ 1 h 3199"/>
                <a:gd name="T8" fmla="*/ 8 w 7126"/>
                <a:gd name="T9" fmla="*/ 4 h 3199"/>
                <a:gd name="T10" fmla="*/ 9 w 7126"/>
                <a:gd name="T11" fmla="*/ 5 h 3199"/>
                <a:gd name="T12" fmla="*/ 11 w 7126"/>
                <a:gd name="T13" fmla="*/ 5 h 3199"/>
                <a:gd name="T14" fmla="*/ 12 w 7126"/>
                <a:gd name="T15" fmla="*/ 5 h 3199"/>
                <a:gd name="T16" fmla="*/ 13 w 7126"/>
                <a:gd name="T17" fmla="*/ 2 h 31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26"/>
                <a:gd name="T28" fmla="*/ 0 h 3199"/>
                <a:gd name="T29" fmla="*/ 7126 w 7126"/>
                <a:gd name="T30" fmla="*/ 3199 h 319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26" h="3199">
                  <a:moveTo>
                    <a:pt x="0" y="2527"/>
                  </a:moveTo>
                  <a:cubicBezTo>
                    <a:pt x="245" y="2238"/>
                    <a:pt x="974" y="1208"/>
                    <a:pt x="1470" y="793"/>
                  </a:cubicBezTo>
                  <a:cubicBezTo>
                    <a:pt x="1966" y="378"/>
                    <a:pt x="2587" y="78"/>
                    <a:pt x="2979" y="39"/>
                  </a:cubicBezTo>
                  <a:cubicBezTo>
                    <a:pt x="3371" y="0"/>
                    <a:pt x="3581" y="197"/>
                    <a:pt x="3823" y="559"/>
                  </a:cubicBezTo>
                  <a:cubicBezTo>
                    <a:pt x="4065" y="921"/>
                    <a:pt x="4224" y="1805"/>
                    <a:pt x="4431" y="2212"/>
                  </a:cubicBezTo>
                  <a:cubicBezTo>
                    <a:pt x="4638" y="2619"/>
                    <a:pt x="4814" y="2855"/>
                    <a:pt x="5064" y="3001"/>
                  </a:cubicBezTo>
                  <a:cubicBezTo>
                    <a:pt x="5314" y="3147"/>
                    <a:pt x="5671" y="3199"/>
                    <a:pt x="5934" y="3091"/>
                  </a:cubicBezTo>
                  <a:cubicBezTo>
                    <a:pt x="6197" y="2983"/>
                    <a:pt x="6443" y="2688"/>
                    <a:pt x="6642" y="2354"/>
                  </a:cubicBezTo>
                  <a:cubicBezTo>
                    <a:pt x="6841" y="2020"/>
                    <a:pt x="7025" y="1350"/>
                    <a:pt x="7126" y="1086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5" name="Freeform 19"/>
            <p:cNvSpPr>
              <a:spLocks noChangeAspect="1"/>
            </p:cNvSpPr>
            <p:nvPr/>
          </p:nvSpPr>
          <p:spPr bwMode="auto">
            <a:xfrm>
              <a:off x="1159" y="1962"/>
              <a:ext cx="3243" cy="1286"/>
            </a:xfrm>
            <a:custGeom>
              <a:avLst/>
              <a:gdLst>
                <a:gd name="T0" fmla="*/ 0 w 7126"/>
                <a:gd name="T1" fmla="*/ 4 h 2825"/>
                <a:gd name="T2" fmla="*/ 3 w 7126"/>
                <a:gd name="T3" fmla="*/ 1 h 2825"/>
                <a:gd name="T4" fmla="*/ 5 w 7126"/>
                <a:gd name="T5" fmla="*/ 0 h 2825"/>
                <a:gd name="T6" fmla="*/ 6 w 7126"/>
                <a:gd name="T7" fmla="*/ 1 h 2825"/>
                <a:gd name="T8" fmla="*/ 8 w 7126"/>
                <a:gd name="T9" fmla="*/ 4 h 2825"/>
                <a:gd name="T10" fmla="*/ 9 w 7126"/>
                <a:gd name="T11" fmla="*/ 5 h 2825"/>
                <a:gd name="T12" fmla="*/ 11 w 7126"/>
                <a:gd name="T13" fmla="*/ 5 h 2825"/>
                <a:gd name="T14" fmla="*/ 12 w 7126"/>
                <a:gd name="T15" fmla="*/ 4 h 2825"/>
                <a:gd name="T16" fmla="*/ 13 w 7126"/>
                <a:gd name="T17" fmla="*/ 1 h 28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126"/>
                <a:gd name="T28" fmla="*/ 0 h 2825"/>
                <a:gd name="T29" fmla="*/ 7126 w 7126"/>
                <a:gd name="T30" fmla="*/ 2825 h 28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126" h="2825">
                  <a:moveTo>
                    <a:pt x="0" y="2155"/>
                  </a:moveTo>
                  <a:cubicBezTo>
                    <a:pt x="248" y="1867"/>
                    <a:pt x="1061" y="781"/>
                    <a:pt x="1491" y="426"/>
                  </a:cubicBezTo>
                  <a:cubicBezTo>
                    <a:pt x="1921" y="71"/>
                    <a:pt x="2259" y="0"/>
                    <a:pt x="2582" y="27"/>
                  </a:cubicBezTo>
                  <a:cubicBezTo>
                    <a:pt x="2905" y="54"/>
                    <a:pt x="3144" y="271"/>
                    <a:pt x="3429" y="590"/>
                  </a:cubicBezTo>
                  <a:cubicBezTo>
                    <a:pt x="3714" y="909"/>
                    <a:pt x="4020" y="1600"/>
                    <a:pt x="4292" y="1940"/>
                  </a:cubicBezTo>
                  <a:cubicBezTo>
                    <a:pt x="4564" y="2280"/>
                    <a:pt x="4790" y="2499"/>
                    <a:pt x="5064" y="2629"/>
                  </a:cubicBezTo>
                  <a:cubicBezTo>
                    <a:pt x="5338" y="2759"/>
                    <a:pt x="5670" y="2825"/>
                    <a:pt x="5934" y="2719"/>
                  </a:cubicBezTo>
                  <a:cubicBezTo>
                    <a:pt x="6198" y="2613"/>
                    <a:pt x="6448" y="2326"/>
                    <a:pt x="6647" y="1992"/>
                  </a:cubicBezTo>
                  <a:cubicBezTo>
                    <a:pt x="6846" y="1658"/>
                    <a:pt x="7026" y="980"/>
                    <a:pt x="7126" y="714"/>
                  </a:cubicBezTo>
                </a:path>
              </a:pathLst>
            </a:cu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0E2AA0-6B91-4E50-B8BD-CFE3732687E3}" type="slidenum">
              <a:rPr lang="zh-CN" altLang="en-US" smtClean="0">
                <a:ea typeface="宋体" charset="-122"/>
              </a:rPr>
              <a:pPr/>
              <a:t>41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Agenda (omitted)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黑体" pitchFamily="49" charset="-122"/>
              </a:rPr>
              <a:t>参数曲面表示</a:t>
            </a: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参数表示的数学原理</a:t>
            </a:r>
          </a:p>
          <a:p>
            <a:pPr lvl="1" eaLnBrk="1" hangingPunct="1"/>
            <a:r>
              <a:rPr lang="zh-CN" altLang="en-US" smtClean="0">
                <a:ea typeface="黑体" pitchFamily="49" charset="-122"/>
              </a:rPr>
              <a:t>参数曲线</a:t>
            </a: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B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zier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曲线</a:t>
            </a: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B-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样条曲线</a:t>
            </a:r>
          </a:p>
          <a:p>
            <a:pPr lvl="2" eaLnBrk="1" hangingPunct="1"/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曲线</a:t>
            </a: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参数曲面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EDC9B4-643A-4B19-B7A1-B21C259C07F6}" type="slidenum">
              <a:rPr lang="zh-CN" altLang="en-US" smtClean="0">
                <a:ea typeface="宋体" charset="-122"/>
              </a:rPr>
              <a:pPr/>
              <a:t>42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黑体" pitchFamily="49" charset="-122"/>
              </a:rPr>
              <a:t>引入</a:t>
            </a:r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曲线的原因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B-</a:t>
            </a:r>
            <a:r>
              <a:rPr lang="zh-CN" altLang="en-US" smtClean="0">
                <a:ea typeface="黑体" pitchFamily="49" charset="-122"/>
              </a:rPr>
              <a:t>样条情形不能精确表示二次曲面与平面的交线，如圆锥曲线</a:t>
            </a:r>
            <a:r>
              <a:rPr lang="en-US" altLang="zh-CN" smtClean="0">
                <a:ea typeface="黑体" pitchFamily="49" charset="-122"/>
              </a:rPr>
              <a:t>(</a:t>
            </a:r>
            <a:r>
              <a:rPr lang="zh-CN" altLang="en-US" smtClean="0">
                <a:ea typeface="黑体" pitchFamily="49" charset="-122"/>
              </a:rPr>
              <a:t>平面与圆锥的交线</a:t>
            </a:r>
            <a:r>
              <a:rPr lang="en-US" altLang="zh-CN" smtClean="0">
                <a:ea typeface="黑体" pitchFamily="49" charset="-122"/>
              </a:rPr>
              <a:t>)</a:t>
            </a:r>
          </a:p>
        </p:txBody>
      </p:sp>
      <p:grpSp>
        <p:nvGrpSpPr>
          <p:cNvPr id="49157" name="Group 9"/>
          <p:cNvGrpSpPr>
            <a:grpSpLocks/>
          </p:cNvGrpSpPr>
          <p:nvPr/>
        </p:nvGrpSpPr>
        <p:grpSpPr bwMode="auto">
          <a:xfrm>
            <a:off x="1835150" y="2997200"/>
            <a:ext cx="5616575" cy="3175000"/>
            <a:chOff x="1156" y="1888"/>
            <a:chExt cx="3538" cy="2000"/>
          </a:xfrm>
        </p:grpSpPr>
        <p:pic>
          <p:nvPicPr>
            <p:cNvPr id="49158" name="Picture 5" descr="Types of conic sections"/>
            <p:cNvPicPr>
              <a:picLocks noChangeAspect="1" noChangeArrowheads="1"/>
            </p:cNvPicPr>
            <p:nvPr/>
          </p:nvPicPr>
          <p:blipFill>
            <a:blip r:embed="rId3" cstate="print"/>
            <a:srcRect b="13608"/>
            <a:stretch>
              <a:fillRect/>
            </a:stretch>
          </p:blipFill>
          <p:spPr bwMode="auto">
            <a:xfrm>
              <a:off x="1156" y="1888"/>
              <a:ext cx="3538" cy="1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59" name="Text Box 6"/>
            <p:cNvSpPr txBox="1">
              <a:spLocks noChangeArrowheads="1"/>
            </p:cNvSpPr>
            <p:nvPr/>
          </p:nvSpPr>
          <p:spPr bwMode="auto">
            <a:xfrm>
              <a:off x="1429" y="3657"/>
              <a:ext cx="817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黑体" pitchFamily="49" charset="-122"/>
                </a:rPr>
                <a:t>抛物线</a:t>
              </a:r>
            </a:p>
          </p:txBody>
        </p:sp>
        <p:sp>
          <p:nvSpPr>
            <p:cNvPr id="49160" name="Text Box 7"/>
            <p:cNvSpPr txBox="1">
              <a:spLocks noChangeArrowheads="1"/>
            </p:cNvSpPr>
            <p:nvPr/>
          </p:nvSpPr>
          <p:spPr bwMode="auto">
            <a:xfrm>
              <a:off x="2381" y="3657"/>
              <a:ext cx="1179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黑体" pitchFamily="49" charset="-122"/>
                </a:rPr>
                <a:t>椭圆</a:t>
              </a:r>
              <a:r>
                <a:rPr lang="en-US" altLang="zh-CN">
                  <a:ea typeface="黑体" pitchFamily="49" charset="-122"/>
                </a:rPr>
                <a:t>(</a:t>
              </a:r>
              <a:r>
                <a:rPr lang="zh-CN" altLang="en-US">
                  <a:ea typeface="黑体" pitchFamily="49" charset="-122"/>
                </a:rPr>
                <a:t>上</a:t>
              </a:r>
              <a:r>
                <a:rPr lang="en-US" altLang="zh-CN">
                  <a:ea typeface="黑体" pitchFamily="49" charset="-122"/>
                </a:rPr>
                <a:t>)</a:t>
              </a:r>
              <a:r>
                <a:rPr lang="zh-CN" altLang="en-US">
                  <a:ea typeface="黑体" pitchFamily="49" charset="-122"/>
                </a:rPr>
                <a:t>与圆</a:t>
              </a:r>
              <a:r>
                <a:rPr lang="en-US" altLang="zh-CN">
                  <a:ea typeface="黑体" pitchFamily="49" charset="-122"/>
                </a:rPr>
                <a:t>(</a:t>
              </a:r>
              <a:r>
                <a:rPr lang="zh-CN" altLang="en-US">
                  <a:ea typeface="黑体" pitchFamily="49" charset="-122"/>
                </a:rPr>
                <a:t>下</a:t>
              </a:r>
              <a:r>
                <a:rPr lang="en-US" altLang="zh-CN">
                  <a:ea typeface="黑体" pitchFamily="49" charset="-122"/>
                </a:rPr>
                <a:t>)</a:t>
              </a:r>
            </a:p>
          </p:txBody>
        </p:sp>
        <p:sp>
          <p:nvSpPr>
            <p:cNvPr id="49161" name="Text Box 8"/>
            <p:cNvSpPr txBox="1">
              <a:spLocks noChangeArrowheads="1"/>
            </p:cNvSpPr>
            <p:nvPr/>
          </p:nvSpPr>
          <p:spPr bwMode="auto">
            <a:xfrm>
              <a:off x="3651" y="3657"/>
              <a:ext cx="7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黑体" pitchFamily="49" charset="-122"/>
                </a:rPr>
                <a:t>双曲线</a:t>
              </a:r>
              <a:endParaRPr lang="en-US" altLang="zh-CN"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48351-38ED-4C00-945F-3752F68B2277}" type="slidenum">
              <a:rPr lang="zh-CN" altLang="en-US" smtClean="0">
                <a:ea typeface="宋体" charset="-122"/>
              </a:rPr>
              <a:pPr/>
              <a:t>43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96888" y="1484313"/>
            <a:ext cx="8064500" cy="45370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NURBS (Non-Uniform Rational B-Spline)</a:t>
            </a:r>
            <a:r>
              <a:rPr lang="zh-CN" altLang="en-US" smtClean="0">
                <a:ea typeface="黑体" pitchFamily="49" charset="-122"/>
              </a:rPr>
              <a:t>：非均匀有理</a:t>
            </a:r>
            <a:r>
              <a:rPr lang="en-US" altLang="zh-CN" smtClean="0">
                <a:ea typeface="黑体" pitchFamily="49" charset="-122"/>
              </a:rPr>
              <a:t>B-</a:t>
            </a:r>
            <a:r>
              <a:rPr lang="zh-CN" altLang="en-US" smtClean="0">
                <a:ea typeface="黑体" pitchFamily="49" charset="-122"/>
              </a:rPr>
              <a:t>样条的简称</a:t>
            </a:r>
          </a:p>
          <a:p>
            <a:pPr eaLnBrk="1" hangingPunct="1"/>
            <a:endParaRPr lang="zh-CN" altLang="en-US" smtClean="0">
              <a:ea typeface="黑体" pitchFamily="49" charset="-122"/>
            </a:endParaRPr>
          </a:p>
          <a:p>
            <a:pPr eaLnBrk="1" hangingPunct="1"/>
            <a:endParaRPr lang="zh-CN" altLang="en-US" smtClean="0">
              <a:ea typeface="黑体" pitchFamily="49" charset="-122"/>
            </a:endParaRPr>
          </a:p>
          <a:p>
            <a:pPr eaLnBrk="1" hangingPunct="1"/>
            <a:r>
              <a:rPr lang="zh-CN" altLang="en-US" smtClean="0">
                <a:ea typeface="黑体" pitchFamily="49" charset="-122"/>
              </a:rPr>
              <a:t>定义：</a:t>
            </a:r>
          </a:p>
          <a:p>
            <a:pPr eaLnBrk="1" hangingPunct="1"/>
            <a:endParaRPr lang="zh-CN" altLang="en-US" smtClean="0">
              <a:ea typeface="黑体" pitchFamily="49" charset="-122"/>
            </a:endParaRPr>
          </a:p>
          <a:p>
            <a:pPr eaLnBrk="1" hangingPunct="1"/>
            <a:endParaRPr lang="zh-CN" altLang="en-US" smtClean="0">
              <a:ea typeface="黑体" pitchFamily="49" charset="-122"/>
            </a:endParaRPr>
          </a:p>
          <a:p>
            <a:pPr lvl="1" eaLnBrk="1" hangingPunct="1"/>
            <a:endParaRPr lang="zh-CN" altLang="en-US" smtClean="0">
              <a:ea typeface="黑体" pitchFamily="49" charset="-122"/>
            </a:endParaRPr>
          </a:p>
        </p:txBody>
      </p:sp>
      <p:graphicFrame>
        <p:nvGraphicFramePr>
          <p:cNvPr id="18434" name="Object 3"/>
          <p:cNvGraphicFramePr>
            <a:graphicFrameLocks noChangeAspect="1"/>
          </p:cNvGraphicFramePr>
          <p:nvPr/>
        </p:nvGraphicFramePr>
        <p:xfrm>
          <a:off x="2555875" y="3141663"/>
          <a:ext cx="3238500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Equation" r:id="rId4" imgW="1295400" imgH="749300" progId="">
                  <p:embed/>
                </p:oleObj>
              </mc:Choice>
              <mc:Fallback>
                <p:oleObj name="Equation" r:id="rId4" imgW="1295400" imgH="7493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141663"/>
                        <a:ext cx="3238500" cy="188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曲线 </a:t>
            </a:r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0" y="30527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BB37F9-AF04-400D-9F93-BBC850411859}" type="slidenum">
              <a:rPr lang="zh-CN" altLang="en-US" smtClean="0">
                <a:ea typeface="宋体" charset="-122"/>
              </a:rPr>
              <a:pPr/>
              <a:t>44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曲线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395287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{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baseline="-25000" smtClean="0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k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)}</a:t>
            </a:r>
            <a:r>
              <a:rPr lang="zh-CN" altLang="en-US" smtClean="0">
                <a:latin typeface="Times New Roman" pitchFamily="18" charset="0"/>
                <a:ea typeface="黑体" pitchFamily="49" charset="-122"/>
              </a:rPr>
              <a:t>为单位化的</a:t>
            </a:r>
            <a:r>
              <a:rPr lang="en-US" altLang="zh-CN" smtClean="0">
                <a:ea typeface="黑体" pitchFamily="49" charset="-122"/>
              </a:rPr>
              <a:t>B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-</a:t>
            </a:r>
            <a:r>
              <a:rPr lang="zh-CN" altLang="en-US" smtClean="0">
                <a:latin typeface="Times New Roman" pitchFamily="18" charset="0"/>
                <a:ea typeface="黑体" pitchFamily="49" charset="-122"/>
              </a:rPr>
              <a:t>样条基函数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{</a:t>
            </a:r>
            <a:r>
              <a:rPr lang="en-US" altLang="zh-CN" b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}</a:t>
            </a:r>
            <a:r>
              <a:rPr lang="zh-CN" altLang="en-US" smtClean="0">
                <a:latin typeface="Times New Roman" pitchFamily="18" charset="0"/>
                <a:ea typeface="黑体" pitchFamily="49" charset="-122"/>
              </a:rPr>
              <a:t>为控制顶点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latin typeface="Times New Roman" pitchFamily="18" charset="0"/>
                <a:ea typeface="黑体" pitchFamily="49" charset="-122"/>
              </a:rPr>
              <a:t>曲线新增加的曲线控制手段是权因子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{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ω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i 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}</a:t>
            </a:r>
            <a:r>
              <a:rPr lang="zh-CN" altLang="en-US" smtClean="0">
                <a:latin typeface="Times New Roman" pitchFamily="18" charset="0"/>
                <a:ea typeface="黑体" pitchFamily="49" charset="-122"/>
              </a:rPr>
              <a:t>，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mtClean="0">
                <a:latin typeface="Times New Roman" pitchFamily="18" charset="0"/>
                <a:ea typeface="黑体" pitchFamily="49" charset="-122"/>
              </a:rPr>
              <a:t>首末两个权因子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ω</a:t>
            </a:r>
            <a:r>
              <a:rPr lang="en-US" altLang="zh-CN" baseline="-25000" smtClean="0">
                <a:latin typeface="Times New Roman" pitchFamily="18" charset="0"/>
                <a:ea typeface="黑体" pitchFamily="49" charset="-122"/>
              </a:rPr>
              <a:t>0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&gt;0</a:t>
            </a:r>
            <a:r>
              <a:rPr lang="zh-CN" altLang="en-US" smtClean="0">
                <a:latin typeface="Times New Roman" pitchFamily="18" charset="0"/>
                <a:ea typeface="黑体" pitchFamily="49" charset="-122"/>
              </a:rPr>
              <a:t>、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ω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&gt;0 </a:t>
            </a:r>
            <a:endParaRPr lang="zh-CN" altLang="en-US" smtClean="0">
              <a:latin typeface="Times New Roman" pitchFamily="18" charset="0"/>
              <a:ea typeface="黑体" pitchFamily="49" charset="-122"/>
            </a:endParaRPr>
          </a:p>
          <a:p>
            <a:pPr lvl="1" eaLnBrk="1" hangingPunct="1">
              <a:spcBef>
                <a:spcPct val="50000"/>
              </a:spcBef>
            </a:pPr>
            <a:r>
              <a:rPr lang="zh-CN" altLang="en-US" smtClean="0">
                <a:latin typeface="Times New Roman" pitchFamily="18" charset="0"/>
                <a:ea typeface="黑体" pitchFamily="49" charset="-122"/>
              </a:rPr>
              <a:t>其余的权因子满足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ω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≥0</a:t>
            </a:r>
            <a:endParaRPr lang="zh-CN" altLang="en-US" smtClean="0"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D619A6-E90E-4713-A92D-670053FFFE81}" type="slidenum">
              <a:rPr lang="zh-CN" altLang="en-US" smtClean="0">
                <a:ea typeface="宋体" charset="-122"/>
              </a:rPr>
              <a:pPr/>
              <a:t>45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曲线的权因子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600200"/>
            <a:ext cx="7924800" cy="42767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每一个权因子对应于一个控制顶点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调整权因子的大小可以调整曲线的形状。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当所有的权因子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ω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=1</a:t>
            </a:r>
            <a:r>
              <a:rPr lang="zh-CN" altLang="en-US" smtClean="0">
                <a:ea typeface="黑体" pitchFamily="49" charset="-122"/>
              </a:rPr>
              <a:t>时，就是</a:t>
            </a:r>
            <a:r>
              <a:rPr lang="en-US" altLang="zh-CN" smtClean="0">
                <a:ea typeface="黑体" pitchFamily="49" charset="-122"/>
              </a:rPr>
              <a:t>B-</a:t>
            </a:r>
            <a:r>
              <a:rPr lang="zh-CN" altLang="en-US" smtClean="0">
                <a:ea typeface="黑体" pitchFamily="49" charset="-122"/>
              </a:rPr>
              <a:t>样条曲线；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当某个权因子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ω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=0</a:t>
            </a:r>
            <a:r>
              <a:rPr lang="zh-CN" altLang="en-US" smtClean="0">
                <a:ea typeface="黑体" pitchFamily="49" charset="-122"/>
              </a:rPr>
              <a:t>时，对应的控制顶点对曲线的形状没有影响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当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ω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→∞</a:t>
            </a:r>
            <a:r>
              <a:rPr lang="zh-CN" altLang="en-US" smtClean="0">
                <a:ea typeface="黑体" pitchFamily="49" charset="-122"/>
              </a:rPr>
              <a:t>时，曲线</a:t>
            </a:r>
            <a:r>
              <a:rPr lang="en-US" altLang="zh-CN" b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i="1" smtClean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mtClean="0">
                <a:latin typeface="Times New Roman" pitchFamily="18" charset="0"/>
                <a:ea typeface="黑体" pitchFamily="49" charset="-122"/>
              </a:rPr>
              <a:t>) →</a:t>
            </a:r>
            <a:r>
              <a:rPr lang="en-US" altLang="zh-CN" b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zh-CN" altLang="en-US" smtClean="0">
                <a:ea typeface="黑体" pitchFamily="49" charset="-122"/>
              </a:rPr>
              <a:t> ，即曲线过点</a:t>
            </a:r>
            <a:r>
              <a:rPr lang="en-US" altLang="zh-CN" b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zh-CN" altLang="en-US" smtClean="0">
                <a:latin typeface="Times New Roman" pitchFamily="18" charset="0"/>
                <a:ea typeface="黑体" pitchFamily="49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BE18BEB-2AA8-4228-8A3B-D1D0E2E5FD6B}" type="slidenum">
              <a:rPr lang="zh-CN" altLang="en-US" smtClean="0">
                <a:ea typeface="宋体" charset="-122"/>
              </a:rPr>
              <a:pPr/>
              <a:t>46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曲线的例子</a:t>
            </a:r>
          </a:p>
        </p:txBody>
      </p:sp>
      <p:graphicFrame>
        <p:nvGraphicFramePr>
          <p:cNvPr id="1945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476375" y="1700213"/>
          <a:ext cx="6264275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位图图像" r:id="rId4" imgW="11403017" imgH="6276190" progId="PBrush">
                  <p:embed/>
                </p:oleObj>
              </mc:Choice>
              <mc:Fallback>
                <p:oleObj name="位图图像" r:id="rId4" imgW="11403017" imgH="627619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00213"/>
                        <a:ext cx="6264275" cy="349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1619250" y="5661025"/>
            <a:ext cx="60499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黑体" pitchFamily="49" charset="-122"/>
              </a:rPr>
              <a:t>NURBS</a:t>
            </a:r>
            <a:r>
              <a:rPr lang="zh-CN" altLang="en-US" sz="2400">
                <a:ea typeface="黑体" pitchFamily="49" charset="-122"/>
              </a:rPr>
              <a:t>曲线权因子对曲线形状的影响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037755-0B21-4A4E-A243-9059822C1311}" type="slidenum">
              <a:rPr lang="zh-CN" altLang="en-US" smtClean="0">
                <a:ea typeface="宋体" charset="-122"/>
              </a:rPr>
              <a:pPr/>
              <a:t>47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曲线表示圆</a:t>
            </a:r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700213"/>
            <a:ext cx="4535487" cy="41767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mtClean="0">
                <a:ea typeface="黑体" pitchFamily="49" charset="-122"/>
              </a:rPr>
              <a:t>用三个</a:t>
            </a:r>
            <a:r>
              <a:rPr lang="en-US" altLang="zh-CN" smtClean="0">
                <a:ea typeface="黑体" pitchFamily="49" charset="-122"/>
              </a:rPr>
              <a:t>120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°</a:t>
            </a:r>
            <a:r>
              <a:rPr lang="zh-CN" altLang="en-US" smtClean="0">
                <a:ea typeface="黑体" pitchFamily="49" charset="-122"/>
              </a:rPr>
              <a:t>圆弧表示圆：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 b="1" smtClean="0"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b="1" smtClean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=[0 0 0 1 1 2 2 3 3 3]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i="1" smtClean="0">
                <a:latin typeface="Times New Roman" pitchFamily="18" charset="0"/>
                <a:ea typeface="黑体" pitchFamily="49" charset="-122"/>
              </a:rPr>
              <a:t>k </a:t>
            </a: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= 3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[</a:t>
            </a:r>
            <a:r>
              <a:rPr lang="en-US" altLang="zh-CN" sz="2800" i="1" smtClean="0">
                <a:latin typeface="Times New Roman" pitchFamily="18" charset="0"/>
                <a:ea typeface="黑体" pitchFamily="49" charset="-122"/>
              </a:rPr>
              <a:t>ω</a:t>
            </a:r>
            <a:r>
              <a:rPr lang="en-US" altLang="zh-CN" sz="2800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] = [1, ½, 1 , ½, 1,  ½, 1]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800" smtClean="0">
                <a:ea typeface="黑体" pitchFamily="49" charset="-122"/>
              </a:rPr>
              <a:t>控制顶点分布如右图所示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5219700" y="4941888"/>
            <a:ext cx="32400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黑体" pitchFamily="49" charset="-122"/>
              </a:rPr>
              <a:t>NURBS</a:t>
            </a:r>
            <a:r>
              <a:rPr lang="zh-CN" altLang="en-US" sz="2400">
                <a:ea typeface="黑体" pitchFamily="49" charset="-122"/>
              </a:rPr>
              <a:t>曲线表示圆</a:t>
            </a:r>
          </a:p>
        </p:txBody>
      </p:sp>
      <p:grpSp>
        <p:nvGrpSpPr>
          <p:cNvPr id="52230" name="Group 16"/>
          <p:cNvGrpSpPr>
            <a:grpSpLocks/>
          </p:cNvGrpSpPr>
          <p:nvPr/>
        </p:nvGrpSpPr>
        <p:grpSpPr bwMode="auto">
          <a:xfrm>
            <a:off x="5076825" y="1484313"/>
            <a:ext cx="3578225" cy="3252787"/>
            <a:chOff x="3166" y="963"/>
            <a:chExt cx="2254" cy="2049"/>
          </a:xfrm>
        </p:grpSpPr>
        <p:pic>
          <p:nvPicPr>
            <p:cNvPr id="522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66" y="981"/>
              <a:ext cx="2223" cy="2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32" name="Text Box 7"/>
            <p:cNvSpPr txBox="1">
              <a:spLocks noChangeArrowheads="1"/>
            </p:cNvSpPr>
            <p:nvPr/>
          </p:nvSpPr>
          <p:spPr bwMode="auto">
            <a:xfrm>
              <a:off x="4300" y="2799"/>
              <a:ext cx="272" cy="173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R</a:t>
              </a:r>
              <a:r>
                <a:rPr lang="en-US" altLang="zh-CN" baseline="-25000"/>
                <a:t>0</a:t>
              </a:r>
            </a:p>
          </p:txBody>
        </p:sp>
        <p:sp>
          <p:nvSpPr>
            <p:cNvPr id="52233" name="Text Box 9"/>
            <p:cNvSpPr txBox="1">
              <a:spLocks noChangeArrowheads="1"/>
            </p:cNvSpPr>
            <p:nvPr/>
          </p:nvSpPr>
          <p:spPr bwMode="auto">
            <a:xfrm>
              <a:off x="4028" y="2795"/>
              <a:ext cx="272" cy="173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R</a:t>
              </a:r>
              <a:r>
                <a:rPr lang="en-US" altLang="zh-CN" baseline="-25000"/>
                <a:t>6</a:t>
              </a:r>
            </a:p>
          </p:txBody>
        </p:sp>
        <p:sp>
          <p:nvSpPr>
            <p:cNvPr id="52234" name="Text Box 10"/>
            <p:cNvSpPr txBox="1">
              <a:spLocks noChangeArrowheads="1"/>
            </p:cNvSpPr>
            <p:nvPr/>
          </p:nvSpPr>
          <p:spPr bwMode="auto">
            <a:xfrm>
              <a:off x="5193" y="2786"/>
              <a:ext cx="227" cy="173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R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52235" name="Text Box 11"/>
            <p:cNvSpPr txBox="1">
              <a:spLocks noChangeArrowheads="1"/>
            </p:cNvSpPr>
            <p:nvPr/>
          </p:nvSpPr>
          <p:spPr bwMode="auto">
            <a:xfrm>
              <a:off x="4785" y="1877"/>
              <a:ext cx="272" cy="173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R</a:t>
              </a:r>
              <a:r>
                <a:rPr lang="en-US" altLang="zh-CN" baseline="-25000"/>
                <a:t>2</a:t>
              </a:r>
            </a:p>
          </p:txBody>
        </p:sp>
        <p:sp>
          <p:nvSpPr>
            <p:cNvPr id="52236" name="Text Box 12"/>
            <p:cNvSpPr txBox="1">
              <a:spLocks noChangeArrowheads="1"/>
            </p:cNvSpPr>
            <p:nvPr/>
          </p:nvSpPr>
          <p:spPr bwMode="auto">
            <a:xfrm>
              <a:off x="4164" y="963"/>
              <a:ext cx="272" cy="173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R</a:t>
              </a:r>
              <a:r>
                <a:rPr lang="en-US" altLang="zh-CN" baseline="-25000"/>
                <a:t>3</a:t>
              </a:r>
            </a:p>
          </p:txBody>
        </p:sp>
        <p:sp>
          <p:nvSpPr>
            <p:cNvPr id="52237" name="Text Box 13"/>
            <p:cNvSpPr txBox="1">
              <a:spLocks noChangeArrowheads="1"/>
            </p:cNvSpPr>
            <p:nvPr/>
          </p:nvSpPr>
          <p:spPr bwMode="auto">
            <a:xfrm>
              <a:off x="3574" y="1867"/>
              <a:ext cx="206" cy="173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R</a:t>
              </a:r>
              <a:r>
                <a:rPr lang="en-US" altLang="zh-CN" baseline="-25000"/>
                <a:t>4</a:t>
              </a:r>
            </a:p>
          </p:txBody>
        </p:sp>
        <p:sp>
          <p:nvSpPr>
            <p:cNvPr id="52238" name="Text Box 14"/>
            <p:cNvSpPr txBox="1">
              <a:spLocks noChangeArrowheads="1"/>
            </p:cNvSpPr>
            <p:nvPr/>
          </p:nvSpPr>
          <p:spPr bwMode="auto">
            <a:xfrm>
              <a:off x="3166" y="2795"/>
              <a:ext cx="206" cy="173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R</a:t>
              </a:r>
              <a:r>
                <a:rPr lang="en-US" altLang="zh-CN" baseline="-25000"/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8105DEA-657A-4515-8338-E123297641FE}" type="slidenum">
              <a:rPr lang="zh-CN" altLang="en-US" smtClean="0">
                <a:ea typeface="宋体" charset="-122"/>
              </a:rPr>
              <a:pPr/>
              <a:t>48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Agenda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Parametric curves and surfaces</a:t>
            </a:r>
            <a:endParaRPr lang="zh-CN" altLang="en-US" smtClean="0">
              <a:ea typeface="黑体" pitchFamily="49" charset="-122"/>
            </a:endParaRP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参数表示的数学原理</a:t>
            </a: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参数曲线</a:t>
            </a:r>
          </a:p>
          <a:p>
            <a:pPr lvl="1" eaLnBrk="1" hangingPunct="1"/>
            <a:r>
              <a:rPr lang="en-US" altLang="zh-CN" smtClean="0">
                <a:ea typeface="黑体" pitchFamily="49" charset="-122"/>
              </a:rPr>
              <a:t>Parametric surfaces</a:t>
            </a:r>
            <a:endParaRPr lang="zh-CN" altLang="en-US" smtClean="0">
              <a:ea typeface="黑体" pitchFamily="49" charset="-122"/>
            </a:endParaRPr>
          </a:p>
          <a:p>
            <a:pPr lvl="2" eaLnBrk="1" hangingPunct="1"/>
            <a:r>
              <a:rPr lang="en-US" altLang="zh-CN" smtClean="0">
                <a:ea typeface="黑体" pitchFamily="49" charset="-122"/>
              </a:rPr>
              <a:t>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</a:t>
            </a:r>
            <a:r>
              <a:rPr lang="zh-CN" altLang="en-US" smtClean="0">
                <a:ea typeface="黑体" pitchFamily="49" charset="-122"/>
              </a:rPr>
              <a:t> </a:t>
            </a:r>
            <a:r>
              <a:rPr lang="en-US" altLang="zh-CN" smtClean="0">
                <a:ea typeface="黑体" pitchFamily="49" charset="-122"/>
              </a:rPr>
              <a:t>surfaces</a:t>
            </a:r>
            <a:endParaRPr lang="zh-CN" altLang="en-US" smtClean="0">
              <a:ea typeface="黑体" pitchFamily="49" charset="-122"/>
            </a:endParaRP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B-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样条曲面</a:t>
            </a: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NURBS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曲面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B232F12-31D0-432D-B9EB-A9B2E6A868C6}" type="slidenum">
              <a:rPr lang="zh-CN" altLang="en-US" smtClean="0">
                <a:ea typeface="宋体" charset="-122"/>
              </a:rPr>
              <a:pPr/>
              <a:t>49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Bicubic 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 surfaces(</a:t>
            </a:r>
            <a:r>
              <a:rPr lang="zh-CN" altLang="en-US" smtClean="0">
                <a:ea typeface="黑体" pitchFamily="49" charset="-122"/>
              </a:rPr>
              <a:t>双三次</a:t>
            </a:r>
            <a:r>
              <a:rPr lang="en-US" altLang="zh-CN" smtClean="0">
                <a:ea typeface="黑体" pitchFamily="49" charset="-122"/>
              </a:rPr>
              <a:t>)</a:t>
            </a: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203575" y="5589588"/>
            <a:ext cx="31829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400">
                <a:latin typeface="Times New Roman" pitchFamily="18" charset="0"/>
                <a:ea typeface="黑体" pitchFamily="49" charset="-122"/>
              </a:rPr>
              <a:t>双三次</a:t>
            </a:r>
            <a:r>
              <a:rPr lang="en-US" altLang="zh-CN" sz="2400">
                <a:ea typeface="黑体" pitchFamily="49" charset="-122"/>
              </a:rPr>
              <a:t>Bézier</a:t>
            </a:r>
            <a:r>
              <a:rPr lang="zh-CN" altLang="en-US" sz="2400">
                <a:latin typeface="Times New Roman" pitchFamily="18" charset="0"/>
                <a:ea typeface="黑体" pitchFamily="49" charset="-122"/>
              </a:rPr>
              <a:t>曲面实例</a:t>
            </a:r>
          </a:p>
        </p:txBody>
      </p:sp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4" cstate="print"/>
          <a:srcRect l="8682" t="9843" r="11104" b="7561"/>
          <a:stretch>
            <a:fillRect/>
          </a:stretch>
        </p:blipFill>
        <p:spPr bwMode="auto">
          <a:xfrm>
            <a:off x="3786188" y="1571625"/>
            <a:ext cx="4897437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482" name="Object 7"/>
          <p:cNvGraphicFramePr>
            <a:graphicFrameLocks noChangeAspect="1"/>
          </p:cNvGraphicFramePr>
          <p:nvPr/>
        </p:nvGraphicFramePr>
        <p:xfrm>
          <a:off x="500063" y="1500188"/>
          <a:ext cx="35131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Equation" r:id="rId5" imgW="1803240" imgH="444240" progId="Equation.3">
                  <p:embed/>
                </p:oleObj>
              </mc:Choice>
              <mc:Fallback>
                <p:oleObj name="Equation" r:id="rId5" imgW="1803240" imgH="444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1500188"/>
                        <a:ext cx="3513137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CF1336-2671-45BB-A76B-6C89F9798DBC}" type="slidenum">
              <a:rPr lang="zh-CN" altLang="en-US" smtClean="0">
                <a:ea typeface="宋体" charset="-122"/>
              </a:rPr>
              <a:pPr/>
              <a:t>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黑体" pitchFamily="49" charset="-122"/>
              </a:rPr>
              <a:t>(Cont.)  Geometric meaning (</a:t>
            </a:r>
            <a:r>
              <a:rPr lang="zh-CN" altLang="en-US" sz="3200" smtClean="0">
                <a:ea typeface="黑体" pitchFamily="49" charset="-122"/>
              </a:rPr>
              <a:t>几何意义</a:t>
            </a:r>
            <a:r>
              <a:rPr lang="en-US" altLang="zh-CN" sz="3200" smtClean="0">
                <a:ea typeface="黑体" pitchFamily="49" charset="-122"/>
              </a:rPr>
              <a:t>)</a:t>
            </a:r>
            <a:endParaRPr lang="zh-CN" altLang="en-US" sz="3200" smtClean="0">
              <a:ea typeface="黑体" pitchFamily="49" charset="-122"/>
            </a:endParaRP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286250" y="1428750"/>
            <a:ext cx="4500563" cy="4535488"/>
          </a:xfrm>
        </p:spPr>
        <p:txBody>
          <a:bodyPr/>
          <a:lstStyle/>
          <a:p>
            <a:pPr eaLnBrk="1" hangingPunct="1"/>
            <a:r>
              <a:rPr lang="en-US" altLang="zh-CN" sz="3000" dirty="0" smtClean="0">
                <a:ea typeface="黑体" pitchFamily="49" charset="-122"/>
              </a:rPr>
              <a:t>Mapping from </a:t>
            </a:r>
            <a:r>
              <a:rPr lang="en-US" altLang="zh-CN" sz="3000" b="1" dirty="0" smtClean="0">
                <a:ea typeface="黑体" pitchFamily="49" charset="-122"/>
              </a:rPr>
              <a:t>domain</a:t>
            </a:r>
            <a:r>
              <a:rPr lang="en-US" altLang="zh-CN" sz="3000" dirty="0" smtClean="0">
                <a:ea typeface="黑体" pitchFamily="49" charset="-122"/>
              </a:rPr>
              <a:t> to </a:t>
            </a:r>
            <a:r>
              <a:rPr lang="en-US" altLang="zh-CN" sz="3000" b="1" dirty="0" smtClean="0">
                <a:ea typeface="黑体" pitchFamily="49" charset="-122"/>
              </a:rPr>
              <a:t>line segment</a:t>
            </a:r>
            <a:r>
              <a:rPr lang="en-US" altLang="zh-CN" sz="3000" dirty="0" smtClean="0">
                <a:ea typeface="黑体" pitchFamily="49" charset="-122"/>
              </a:rPr>
              <a:t> (</a:t>
            </a:r>
            <a:r>
              <a:rPr lang="zh-CN" altLang="en-US" sz="3000" dirty="0" smtClean="0">
                <a:ea typeface="黑体" pitchFamily="49" charset="-122"/>
              </a:rPr>
              <a:t>映射</a:t>
            </a:r>
            <a:r>
              <a:rPr lang="en-US" altLang="zh-CN" sz="3000" dirty="0" smtClean="0">
                <a:ea typeface="黑体" pitchFamily="49" charset="-122"/>
              </a:rPr>
              <a:t>)</a:t>
            </a:r>
          </a:p>
          <a:p>
            <a:pPr eaLnBrk="1" hangingPunct="1"/>
            <a:endParaRPr lang="en-US" altLang="zh-CN" sz="3000" dirty="0" smtClean="0">
              <a:ea typeface="黑体" pitchFamily="49" charset="-122"/>
            </a:endParaRPr>
          </a:p>
          <a:p>
            <a:pPr eaLnBrk="1" hangingPunct="1"/>
            <a:r>
              <a:rPr lang="en-US" altLang="zh-CN" sz="3000" dirty="0" smtClean="0">
                <a:ea typeface="黑体" pitchFamily="49" charset="-122"/>
              </a:rPr>
              <a:t>Endpoints correspond.</a:t>
            </a:r>
            <a:r>
              <a:rPr lang="zh-CN" altLang="en-US" sz="3000" dirty="0" smtClean="0">
                <a:ea typeface="黑体" pitchFamily="49" charset="-122"/>
              </a:rPr>
              <a:t>（端点对应）</a:t>
            </a:r>
            <a:r>
              <a:rPr lang="en-US" altLang="zh-CN" sz="3000" dirty="0" smtClean="0">
                <a:ea typeface="黑体" pitchFamily="49" charset="-122"/>
              </a:rPr>
              <a:t>  </a:t>
            </a:r>
            <a:endParaRPr lang="zh-CN" altLang="en-US" sz="3000" dirty="0" smtClean="0">
              <a:ea typeface="黑体" pitchFamily="49" charset="-122"/>
            </a:endParaRPr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688975" y="1979613"/>
          <a:ext cx="3605213" cy="336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位图图像" r:id="rId4" imgW="7561905" imgH="6954221" progId="PBrush">
                  <p:embed/>
                </p:oleObj>
              </mc:Choice>
              <mc:Fallback>
                <p:oleObj name="位图图像" r:id="rId4" imgW="7561905" imgH="6954221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1979613"/>
                        <a:ext cx="3605213" cy="336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Rectangle 5"/>
          <p:cNvSpPr>
            <a:spLocks noChangeArrowheads="1"/>
          </p:cNvSpPr>
          <p:nvPr/>
        </p:nvSpPr>
        <p:spPr bwMode="auto">
          <a:xfrm>
            <a:off x="0" y="3106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280637"/>
              </p:ext>
            </p:extLst>
          </p:nvPr>
        </p:nvGraphicFramePr>
        <p:xfrm>
          <a:off x="4724549" y="4215557"/>
          <a:ext cx="13954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6" imgW="558558" imgH="203112" progId="">
                  <p:embed/>
                </p:oleObj>
              </mc:Choice>
              <mc:Fallback>
                <p:oleObj name="Equation" r:id="rId6" imgW="558558" imgH="203112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549" y="4215557"/>
                        <a:ext cx="1395412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Rectangle 7"/>
          <p:cNvSpPr>
            <a:spLocks noChangeArrowheads="1"/>
          </p:cNvSpPr>
          <p:nvPr/>
        </p:nvSpPr>
        <p:spPr bwMode="auto">
          <a:xfrm>
            <a:off x="0" y="3306763"/>
            <a:ext cx="279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1" hangingPunct="1"/>
            <a:r>
              <a:rPr lang="zh-CN" altLang="en-US" sz="1000">
                <a:latin typeface="Times New Roman" pitchFamily="18" charset="0"/>
              </a:rPr>
              <a:t>   </a:t>
            </a:r>
            <a:endParaRPr lang="zh-CN" altLang="en-US" sz="2400">
              <a:latin typeface="Times New Roman" pitchFamily="18" charset="0"/>
            </a:endParaRPr>
          </a:p>
        </p:txBody>
      </p:sp>
      <p:graphicFrame>
        <p:nvGraphicFramePr>
          <p:cNvPr id="20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327441"/>
              </p:ext>
            </p:extLst>
          </p:nvPr>
        </p:nvGraphicFramePr>
        <p:xfrm>
          <a:off x="6296174" y="4221907"/>
          <a:ext cx="130016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8" imgW="520474" imgH="203112" progId="">
                  <p:embed/>
                </p:oleObj>
              </mc:Choice>
              <mc:Fallback>
                <p:oleObj name="Equation" r:id="rId8" imgW="520474" imgH="203112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174" y="4221907"/>
                        <a:ext cx="1300162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8950A6-53F1-43C5-804A-D021A1F3037A}" type="slidenum">
              <a:rPr lang="zh-CN" altLang="en-US" smtClean="0">
                <a:ea typeface="宋体" charset="-122"/>
              </a:rPr>
              <a:pPr/>
              <a:t>50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8625" y="1357313"/>
            <a:ext cx="7924800" cy="31146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i="1" dirty="0" err="1" smtClean="0">
                <a:latin typeface="Times New Roman" pitchFamily="18" charset="0"/>
                <a:ea typeface="黑体" pitchFamily="49" charset="-122"/>
              </a:rPr>
              <a:t>m</a:t>
            </a:r>
            <a:r>
              <a:rPr lang="en-US" altLang="zh-CN" sz="2000" dirty="0" err="1" smtClean="0">
                <a:latin typeface="Times New Roman" pitchFamily="18" charset="0"/>
                <a:ea typeface="黑体" pitchFamily="49" charset="-122"/>
              </a:rPr>
              <a:t>×</a:t>
            </a:r>
            <a:r>
              <a:rPr lang="en-US" altLang="zh-CN" i="1" dirty="0" err="1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zh-CN" altLang="en-US" dirty="0" smtClean="0">
                <a:ea typeface="黑体" pitchFamily="49" charset="-122"/>
              </a:rPr>
              <a:t>次</a:t>
            </a:r>
            <a:r>
              <a:rPr lang="en-US" altLang="zh-CN" dirty="0" err="1" smtClean="0">
                <a:ea typeface="黑体" pitchFamily="49" charset="-122"/>
              </a:rPr>
              <a:t>B</a:t>
            </a:r>
            <a:r>
              <a:rPr lang="en-US" altLang="zh-CN" dirty="0" err="1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dirty="0" err="1" smtClean="0">
                <a:ea typeface="黑体" pitchFamily="49" charset="-122"/>
              </a:rPr>
              <a:t>zier</a:t>
            </a:r>
            <a:r>
              <a:rPr lang="zh-CN" altLang="en-US" dirty="0" smtClean="0">
                <a:ea typeface="黑体" pitchFamily="49" charset="-122"/>
              </a:rPr>
              <a:t>曲面：</a:t>
            </a:r>
          </a:p>
          <a:p>
            <a:pPr eaLnBrk="1" hangingPunct="1">
              <a:defRPr/>
            </a:pPr>
            <a:endParaRPr lang="en-US" altLang="zh-CN" dirty="0" smtClean="0">
              <a:ea typeface="黑体" pitchFamily="49" charset="-122"/>
            </a:endParaRPr>
          </a:p>
          <a:p>
            <a:pPr eaLnBrk="1" hangingPunct="1">
              <a:defRPr/>
            </a:pPr>
            <a:endParaRPr lang="en-US" altLang="zh-CN" dirty="0" smtClean="0">
              <a:ea typeface="黑体" pitchFamily="49" charset="-122"/>
            </a:endParaRPr>
          </a:p>
          <a:p>
            <a:pPr lvl="1" eaLnBrk="1" hangingPunct="1">
              <a:spcBef>
                <a:spcPct val="50000"/>
              </a:spcBef>
              <a:defRPr/>
            </a:pPr>
            <a:r>
              <a:rPr lang="en-US" altLang="zh-CN" i="1" dirty="0" err="1" smtClean="0">
                <a:latin typeface="Times New Roman" pitchFamily="18" charset="0"/>
                <a:ea typeface="黑体" pitchFamily="49" charset="-122"/>
              </a:rPr>
              <a:t>B</a:t>
            </a:r>
            <a:r>
              <a:rPr lang="en-US" altLang="zh-CN" i="1" baseline="-25000" dirty="0" err="1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baseline="-25000" dirty="0" err="1" smtClean="0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i="1" baseline="-25000" dirty="0" err="1" smtClean="0">
                <a:latin typeface="Times New Roman" pitchFamily="18" charset="0"/>
                <a:ea typeface="黑体" pitchFamily="49" charset="-122"/>
              </a:rPr>
              <a:t>m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 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 &amp; </a:t>
            </a:r>
            <a:r>
              <a:rPr lang="en-US" altLang="zh-CN" i="1" dirty="0" err="1" smtClean="0">
                <a:latin typeface="Times New Roman" pitchFamily="18" charset="0"/>
                <a:ea typeface="黑体" pitchFamily="49" charset="-122"/>
              </a:rPr>
              <a:t>B</a:t>
            </a:r>
            <a:r>
              <a:rPr lang="en-US" altLang="zh-CN" i="1" baseline="-25000" dirty="0" err="1" smtClean="0">
                <a:latin typeface="Times New Roman" pitchFamily="18" charset="0"/>
                <a:ea typeface="黑体" pitchFamily="49" charset="-122"/>
              </a:rPr>
              <a:t>j</a:t>
            </a:r>
            <a:r>
              <a:rPr lang="en-US" altLang="zh-CN" baseline="-25000" dirty="0" err="1" smtClean="0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i="1" baseline="-25000" dirty="0" err="1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v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 </a:t>
            </a:r>
            <a:r>
              <a:rPr lang="en-US" altLang="zh-CN" dirty="0" smtClean="0">
                <a:latin typeface="+mj-lt"/>
                <a:ea typeface="黑体" pitchFamily="49" charset="-122"/>
              </a:rPr>
              <a:t>are </a:t>
            </a:r>
            <a:r>
              <a:rPr lang="en-US" altLang="zh-CN" dirty="0" smtClean="0">
                <a:ea typeface="黑体" pitchFamily="49" charset="-122"/>
              </a:rPr>
              <a:t>Bernstein </a:t>
            </a:r>
            <a:r>
              <a:rPr lang="en-US" altLang="zh-CN" dirty="0" smtClean="0">
                <a:ea typeface="黑体" pitchFamily="49" charset="-122"/>
              </a:rPr>
              <a:t>bases </a:t>
            </a:r>
            <a:r>
              <a:rPr lang="en-US" altLang="zh-CN" dirty="0" smtClean="0">
                <a:ea typeface="黑体" pitchFamily="49" charset="-122"/>
              </a:rPr>
              <a:t>(</a:t>
            </a:r>
            <a:r>
              <a:rPr lang="zh-CN" altLang="en-US" dirty="0" smtClean="0">
                <a:ea typeface="黑体" pitchFamily="49" charset="-122"/>
              </a:rPr>
              <a:t>基函数</a:t>
            </a:r>
            <a:r>
              <a:rPr lang="en-US" altLang="zh-CN" dirty="0" smtClean="0">
                <a:ea typeface="黑体" pitchFamily="49" charset="-122"/>
              </a:rPr>
              <a:t>)</a:t>
            </a:r>
            <a:r>
              <a:rPr lang="zh-CN" altLang="en-US" dirty="0" smtClean="0">
                <a:ea typeface="黑体" pitchFamily="49" charset="-122"/>
              </a:rPr>
              <a:t> </a:t>
            </a:r>
          </a:p>
          <a:p>
            <a:pPr lvl="1" eaLnBrk="1" hangingPunct="1">
              <a:spcBef>
                <a:spcPct val="50000"/>
              </a:spcBef>
              <a:defRPr/>
            </a:pP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{</a:t>
            </a:r>
            <a:r>
              <a:rPr lang="en-US" altLang="zh-CN" b="1" dirty="0" err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i="1" baseline="-25000" dirty="0" err="1" smtClean="0">
                <a:latin typeface="Times New Roman" pitchFamily="18" charset="0"/>
                <a:ea typeface="黑体" pitchFamily="49" charset="-122"/>
              </a:rPr>
              <a:t>ij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}  </a:t>
            </a:r>
            <a:r>
              <a:rPr lang="en-US" altLang="zh-CN" dirty="0" smtClean="0">
                <a:latin typeface="+mj-lt"/>
                <a:ea typeface="黑体" pitchFamily="49" charset="-122"/>
              </a:rPr>
              <a:t>form a grid mesh</a:t>
            </a:r>
            <a:r>
              <a:rPr lang="zh-CN" altLang="en-US" dirty="0" smtClean="0">
                <a:ea typeface="黑体" pitchFamily="49" charset="-122"/>
              </a:rPr>
              <a:t>规则连接形成控制网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dirty="0" smtClean="0">
                <a:ea typeface="黑体" pitchFamily="49" charset="-122"/>
              </a:rPr>
              <a:t> </a:t>
            </a:r>
          </a:p>
        </p:txBody>
      </p:sp>
      <p:sp>
        <p:nvSpPr>
          <p:cNvPr id="215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</a:t>
            </a:r>
            <a:r>
              <a:rPr lang="zh-CN" altLang="en-US" smtClean="0">
                <a:ea typeface="黑体" pitchFamily="49" charset="-122"/>
              </a:rPr>
              <a:t>曲面</a:t>
            </a:r>
          </a:p>
        </p:txBody>
      </p:sp>
      <p:sp>
        <p:nvSpPr>
          <p:cNvPr id="21512" name="Rectangle 4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150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274126"/>
              </p:ext>
            </p:extLst>
          </p:nvPr>
        </p:nvGraphicFramePr>
        <p:xfrm>
          <a:off x="2195736" y="2000250"/>
          <a:ext cx="455612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9" name="Equation" r:id="rId4" imgW="1841500" imgH="406400" progId="">
                  <p:embed/>
                </p:oleObj>
              </mc:Choice>
              <mc:Fallback>
                <p:oleObj name="Equation" r:id="rId4" imgW="1841500" imgH="406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000250"/>
                        <a:ext cx="4556125" cy="1014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3" name="组合 31"/>
          <p:cNvGrpSpPr>
            <a:grpSpLocks/>
          </p:cNvGrpSpPr>
          <p:nvPr/>
        </p:nvGrpSpPr>
        <p:grpSpPr bwMode="auto">
          <a:xfrm>
            <a:off x="2000250" y="4286250"/>
            <a:ext cx="4106863" cy="1941513"/>
            <a:chOff x="2000232" y="4714884"/>
            <a:chExt cx="4106509" cy="1940968"/>
          </a:xfrm>
        </p:grpSpPr>
        <p:sp>
          <p:nvSpPr>
            <p:cNvPr id="21514" name="矩形 6"/>
            <p:cNvSpPr>
              <a:spLocks noChangeArrowheads="1"/>
            </p:cNvSpPr>
            <p:nvPr/>
          </p:nvSpPr>
          <p:spPr bwMode="auto">
            <a:xfrm>
              <a:off x="2786050" y="4929198"/>
              <a:ext cx="2428892" cy="1214446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21515" name="直接连接符 8"/>
            <p:cNvCxnSpPr>
              <a:cxnSpLocks noChangeShapeType="1"/>
            </p:cNvCxnSpPr>
            <p:nvPr/>
          </p:nvCxnSpPr>
          <p:spPr bwMode="auto">
            <a:xfrm rot="10800000" flipH="1">
              <a:off x="2786050" y="5357826"/>
              <a:ext cx="242889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16" name="直接连接符 10"/>
            <p:cNvCxnSpPr>
              <a:cxnSpLocks noChangeShapeType="1"/>
            </p:cNvCxnSpPr>
            <p:nvPr/>
          </p:nvCxnSpPr>
          <p:spPr bwMode="auto">
            <a:xfrm>
              <a:off x="2786050" y="5141924"/>
              <a:ext cx="242889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17" name="直接连接符 12"/>
            <p:cNvCxnSpPr>
              <a:cxnSpLocks noChangeShapeType="1"/>
            </p:cNvCxnSpPr>
            <p:nvPr/>
          </p:nvCxnSpPr>
          <p:spPr bwMode="auto">
            <a:xfrm>
              <a:off x="2786050" y="5929330"/>
              <a:ext cx="242889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18" name="直接连接符 14"/>
            <p:cNvCxnSpPr>
              <a:cxnSpLocks noChangeShapeType="1"/>
            </p:cNvCxnSpPr>
            <p:nvPr/>
          </p:nvCxnSpPr>
          <p:spPr bwMode="auto">
            <a:xfrm rot="5400000">
              <a:off x="2393141" y="5536421"/>
              <a:ext cx="1214446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19" name="直接连接符 15"/>
            <p:cNvCxnSpPr>
              <a:cxnSpLocks noChangeShapeType="1"/>
            </p:cNvCxnSpPr>
            <p:nvPr/>
          </p:nvCxnSpPr>
          <p:spPr bwMode="auto">
            <a:xfrm rot="5400000">
              <a:off x="2606661" y="5535627"/>
              <a:ext cx="1214446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20" name="直接连接符 16"/>
            <p:cNvCxnSpPr>
              <a:cxnSpLocks noChangeShapeType="1"/>
            </p:cNvCxnSpPr>
            <p:nvPr/>
          </p:nvCxnSpPr>
          <p:spPr bwMode="auto">
            <a:xfrm rot="5400000">
              <a:off x="2820975" y="5535627"/>
              <a:ext cx="1214446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21" name="直接连接符 17"/>
            <p:cNvCxnSpPr>
              <a:cxnSpLocks noChangeShapeType="1"/>
            </p:cNvCxnSpPr>
            <p:nvPr/>
          </p:nvCxnSpPr>
          <p:spPr bwMode="auto">
            <a:xfrm rot="5400000">
              <a:off x="4392611" y="5535627"/>
              <a:ext cx="1214446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22" name="直接箭头连接符 19"/>
            <p:cNvCxnSpPr>
              <a:cxnSpLocks noChangeShapeType="1"/>
            </p:cNvCxnSpPr>
            <p:nvPr/>
          </p:nvCxnSpPr>
          <p:spPr bwMode="auto">
            <a:xfrm rot="5400000" flipH="1" flipV="1">
              <a:off x="1464447" y="5679297"/>
              <a:ext cx="178595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523" name="直接箭头连接符 23"/>
            <p:cNvCxnSpPr>
              <a:cxnSpLocks noChangeShapeType="1"/>
            </p:cNvCxnSpPr>
            <p:nvPr/>
          </p:nvCxnSpPr>
          <p:spPr bwMode="auto">
            <a:xfrm>
              <a:off x="2143108" y="6429396"/>
              <a:ext cx="3500462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524" name="TextBox 24"/>
            <p:cNvSpPr txBox="1">
              <a:spLocks noChangeArrowheads="1"/>
            </p:cNvSpPr>
            <p:nvPr/>
          </p:nvSpPr>
          <p:spPr bwMode="auto">
            <a:xfrm>
              <a:off x="5643570" y="6286520"/>
              <a:ext cx="3129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u</a:t>
              </a:r>
              <a:endParaRPr lang="zh-CN" altLang="en-US"/>
            </a:p>
          </p:txBody>
        </p:sp>
        <p:sp>
          <p:nvSpPr>
            <p:cNvPr id="21525" name="TextBox 26"/>
            <p:cNvSpPr txBox="1">
              <a:spLocks noChangeArrowheads="1"/>
            </p:cNvSpPr>
            <p:nvPr/>
          </p:nvSpPr>
          <p:spPr bwMode="auto">
            <a:xfrm>
              <a:off x="2000232" y="4714884"/>
              <a:ext cx="30008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v</a:t>
              </a:r>
              <a:endParaRPr lang="zh-CN" altLang="en-US"/>
            </a:p>
          </p:txBody>
        </p:sp>
        <p:graphicFrame>
          <p:nvGraphicFramePr>
            <p:cNvPr id="21507" name="Object 7"/>
            <p:cNvGraphicFramePr>
              <a:graphicFrameLocks noChangeAspect="1"/>
            </p:cNvGraphicFramePr>
            <p:nvPr/>
          </p:nvGraphicFramePr>
          <p:xfrm>
            <a:off x="2786050" y="6132534"/>
            <a:ext cx="2428892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0" name="Equation" r:id="rId6" imgW="2108160" imgH="368280" progId="Equation.3">
                    <p:embed/>
                  </p:oleObj>
                </mc:Choice>
                <mc:Fallback>
                  <p:oleObj name="Equation" r:id="rId6" imgW="2108160" imgH="36828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6050" y="6132534"/>
                          <a:ext cx="2428892" cy="368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6" name="TextBox 28"/>
            <p:cNvSpPr txBox="1">
              <a:spLocks noChangeArrowheads="1"/>
            </p:cNvSpPr>
            <p:nvPr/>
          </p:nvSpPr>
          <p:spPr bwMode="auto">
            <a:xfrm>
              <a:off x="3786182" y="6286520"/>
              <a:ext cx="8643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m col. </a:t>
              </a:r>
              <a:endParaRPr lang="zh-CN" altLang="en-US"/>
            </a:p>
          </p:txBody>
        </p:sp>
        <p:sp>
          <p:nvSpPr>
            <p:cNvPr id="21527" name="TextBox 29"/>
            <p:cNvSpPr txBox="1">
              <a:spLocks noChangeArrowheads="1"/>
            </p:cNvSpPr>
            <p:nvPr/>
          </p:nvSpPr>
          <p:spPr bwMode="auto">
            <a:xfrm>
              <a:off x="5357818" y="5357826"/>
              <a:ext cx="7489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n row</a:t>
              </a:r>
              <a:endParaRPr lang="zh-CN" altLang="en-US"/>
            </a:p>
          </p:txBody>
        </p:sp>
        <p:graphicFrame>
          <p:nvGraphicFramePr>
            <p:cNvPr id="21508" name="Object 8"/>
            <p:cNvGraphicFramePr>
              <a:graphicFrameLocks noChangeAspect="1"/>
            </p:cNvGraphicFramePr>
            <p:nvPr/>
          </p:nvGraphicFramePr>
          <p:xfrm>
            <a:off x="5286380" y="4929198"/>
            <a:ext cx="160337" cy="1300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1" name="Equation" r:id="rId8" imgW="139680" imgH="1371600" progId="Equation.3">
                    <p:embed/>
                  </p:oleObj>
                </mc:Choice>
                <mc:Fallback>
                  <p:oleObj name="Equation" r:id="rId8" imgW="139680" imgH="1371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380" y="4929198"/>
                          <a:ext cx="160337" cy="1300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9DCE4A-AAAC-4BD3-B7B2-517BABCEBC65}" type="slidenum">
              <a:rPr lang="zh-CN" altLang="en-US" smtClean="0">
                <a:ea typeface="宋体" charset="-122"/>
              </a:rPr>
              <a:pPr/>
              <a:t>51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Properties of 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 surfaces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The control mesh constrains the coarse shape of 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 surfaces</a:t>
            </a:r>
            <a:r>
              <a:rPr lang="zh-CN" altLang="en-US" smtClean="0">
                <a:ea typeface="黑体" pitchFamily="49" charset="-122"/>
              </a:rPr>
              <a:t> </a:t>
            </a:r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 cstate="print"/>
          <a:srcRect l="8682" t="9843" r="11104" b="7561"/>
          <a:stretch>
            <a:fillRect/>
          </a:stretch>
        </p:blipFill>
        <p:spPr bwMode="auto">
          <a:xfrm>
            <a:off x="2571750" y="3000375"/>
            <a:ext cx="3455988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D9110F-C5EB-4034-92D9-1A25DF1A2FEA}" type="slidenum">
              <a:rPr lang="zh-CN" altLang="en-US" smtClean="0">
                <a:ea typeface="宋体" charset="-122"/>
              </a:rPr>
              <a:pPr/>
              <a:t>52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Continued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11858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Interpolation (</a:t>
            </a:r>
            <a:r>
              <a:rPr lang="zh-CN" altLang="en-US" smtClean="0">
                <a:ea typeface="黑体" pitchFamily="49" charset="-122"/>
              </a:rPr>
              <a:t>插值</a:t>
            </a:r>
            <a:r>
              <a:rPr lang="en-US" altLang="zh-CN" smtClean="0">
                <a:ea typeface="黑体" pitchFamily="49" charset="-122"/>
              </a:rPr>
              <a:t>) of four corner vertices: </a:t>
            </a:r>
            <a:r>
              <a:rPr lang="zh-CN" altLang="en-US" smtClean="0">
                <a:ea typeface="黑体" pitchFamily="49" charset="-122"/>
              </a:rPr>
              <a:t> </a:t>
            </a:r>
          </a:p>
        </p:txBody>
      </p:sp>
      <p:sp>
        <p:nvSpPr>
          <p:cNvPr id="22534" name="Rectangle 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530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28625" y="2714625"/>
          <a:ext cx="458946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Equation" r:id="rId4" imgW="1803240" imgH="406080" progId="">
                  <p:embed/>
                </p:oleObj>
              </mc:Choice>
              <mc:Fallback>
                <p:oleObj name="Equation" r:id="rId4" imgW="1803240" imgH="4060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2714625"/>
                        <a:ext cx="4589463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5" name="Picture 6"/>
          <p:cNvPicPr>
            <a:picLocks noChangeAspect="1" noChangeArrowheads="1"/>
          </p:cNvPicPr>
          <p:nvPr/>
        </p:nvPicPr>
        <p:blipFill>
          <a:blip r:embed="rId6" cstate="print"/>
          <a:srcRect l="8682" t="9843" r="11104" b="7561"/>
          <a:stretch>
            <a:fillRect/>
          </a:stretch>
        </p:blipFill>
        <p:spPr bwMode="auto">
          <a:xfrm>
            <a:off x="4616450" y="3429000"/>
            <a:ext cx="3527425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9C6A51-964F-4E95-AA91-F77345F0FFC4}" type="slidenum">
              <a:rPr lang="zh-CN" altLang="en-US" smtClean="0">
                <a:ea typeface="宋体" charset="-122"/>
              </a:rPr>
              <a:pPr/>
              <a:t>53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Continued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Tangents at four corner vertices </a:t>
            </a:r>
            <a:r>
              <a:rPr lang="zh-CN" altLang="en-US" dirty="0" smtClean="0">
                <a:ea typeface="黑体" pitchFamily="49" charset="-122"/>
              </a:rPr>
              <a:t> </a:t>
            </a:r>
          </a:p>
          <a:p>
            <a:pPr eaLnBrk="1" hangingPunct="1"/>
            <a:endParaRPr lang="zh-CN" altLang="en-US" dirty="0" smtClean="0">
              <a:ea typeface="黑体" pitchFamily="49" charset="-122"/>
            </a:endParaRPr>
          </a:p>
          <a:p>
            <a:pPr eaLnBrk="1" hangingPunct="1"/>
            <a:endParaRPr lang="zh-CN" altLang="en-US" dirty="0" smtClean="0">
              <a:ea typeface="黑体" pitchFamily="49" charset="-122"/>
            </a:endParaRPr>
          </a:p>
          <a:p>
            <a:pPr eaLnBrk="1" hangingPunct="1"/>
            <a:endParaRPr lang="en-US" altLang="zh-CN" dirty="0" smtClean="0">
              <a:ea typeface="黑体" pitchFamily="49" charset="-122"/>
            </a:endParaRPr>
          </a:p>
          <a:p>
            <a:pPr eaLnBrk="1" hangingPunct="1"/>
            <a:r>
              <a:rPr lang="en-US" altLang="zh-CN" dirty="0" smtClean="0">
                <a:ea typeface="黑体" pitchFamily="49" charset="-122"/>
              </a:rPr>
              <a:t>Subdivision of </a:t>
            </a:r>
            <a:r>
              <a:rPr lang="en-US" altLang="zh-CN" dirty="0" err="1" smtClean="0">
                <a:ea typeface="黑体" pitchFamily="49" charset="-122"/>
              </a:rPr>
              <a:t>B</a:t>
            </a:r>
            <a:r>
              <a:rPr lang="en-US" altLang="zh-CN" dirty="0" err="1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dirty="0" err="1" smtClean="0">
                <a:ea typeface="黑体" pitchFamily="49" charset="-122"/>
              </a:rPr>
              <a:t>zier</a:t>
            </a:r>
            <a:r>
              <a:rPr lang="en-US" altLang="zh-CN" dirty="0" smtClean="0">
                <a:ea typeface="黑体" pitchFamily="49" charset="-122"/>
              </a:rPr>
              <a:t> surfaces</a:t>
            </a:r>
            <a:r>
              <a:rPr lang="zh-CN" altLang="en-US" dirty="0" smtClean="0">
                <a:ea typeface="黑体" pitchFamily="49" charset="-122"/>
              </a:rPr>
              <a:t>：用加密的控制网格来逼近</a:t>
            </a:r>
            <a:r>
              <a:rPr lang="en-US" altLang="zh-CN" dirty="0" err="1" smtClean="0">
                <a:ea typeface="黑体" pitchFamily="49" charset="-122"/>
              </a:rPr>
              <a:t>Bézier</a:t>
            </a:r>
            <a:r>
              <a:rPr lang="zh-CN" altLang="en-US" dirty="0" smtClean="0">
                <a:ea typeface="黑体" pitchFamily="49" charset="-122"/>
              </a:rPr>
              <a:t>曲面 </a:t>
            </a:r>
          </a:p>
        </p:txBody>
      </p:sp>
      <p:sp>
        <p:nvSpPr>
          <p:cNvPr id="23558" name="Rectangle 4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3554" name="Object 5"/>
          <p:cNvGraphicFramePr>
            <a:graphicFrameLocks noChangeAspect="1"/>
          </p:cNvGraphicFramePr>
          <p:nvPr/>
        </p:nvGraphicFramePr>
        <p:xfrm>
          <a:off x="2411413" y="2420938"/>
          <a:ext cx="3681412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Equation" r:id="rId4" imgW="1485255" imgH="406224" progId="">
                  <p:embed/>
                </p:oleObj>
              </mc:Choice>
              <mc:Fallback>
                <p:oleObj name="Equation" r:id="rId4" imgW="1485255" imgH="406224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20938"/>
                        <a:ext cx="3681412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Rendering of </a:t>
            </a:r>
            <a:r>
              <a:rPr lang="en-US" altLang="zh-CN" sz="3200" dirty="0" err="1" smtClean="0"/>
              <a:t>Bézier</a:t>
            </a:r>
            <a:r>
              <a:rPr lang="en-US" altLang="zh-CN" sz="3200" dirty="0" smtClean="0"/>
              <a:t> surfaces(</a:t>
            </a:r>
            <a:r>
              <a:rPr lang="zh-CN" altLang="en-US" sz="3200" dirty="0" smtClean="0"/>
              <a:t>曲面绘制</a:t>
            </a:r>
            <a:r>
              <a:rPr lang="en-US" altLang="zh-CN" sz="3200" dirty="0" smtClean="0"/>
              <a:t>)</a:t>
            </a:r>
            <a:endParaRPr lang="zh-CN" altLang="en-US" sz="3200" dirty="0" smtClean="0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>
          <a:xfrm>
            <a:off x="323850" y="1295400"/>
            <a:ext cx="8748713" cy="4419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Vector3D P[][]={{},…,{}}; // Control mesh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err="1" smtClean="0"/>
              <a:t>MyBezSurfDisplay</a:t>
            </a:r>
            <a:r>
              <a:rPr lang="en-US" altLang="zh-CN" sz="2000" dirty="0" smtClean="0"/>
              <a:t>()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{  …;float step = 0.01;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b="1" dirty="0" smtClean="0"/>
              <a:t>        </a:t>
            </a:r>
            <a:r>
              <a:rPr lang="en-US" altLang="zh-CN" sz="2000" b="1" dirty="0" err="1" smtClean="0"/>
              <a:t>glBegin</a:t>
            </a:r>
            <a:r>
              <a:rPr lang="en-US" altLang="zh-CN" sz="2000" b="1" dirty="0" smtClean="0"/>
              <a:t>(GL_QUADS);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      for (u = 0; u &lt;1; u+=step)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           for (v = 0; v&lt;1; v+= step){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                 ver0 = Bezier(</a:t>
            </a:r>
            <a:r>
              <a:rPr lang="en-US" altLang="zh-CN" sz="2000" dirty="0" err="1" smtClean="0"/>
              <a:t>u,v</a:t>
            </a:r>
            <a:r>
              <a:rPr lang="en-US" altLang="zh-CN" sz="2000" dirty="0" smtClean="0"/>
              <a:t>); ver1 = Bezier(</a:t>
            </a:r>
            <a:r>
              <a:rPr lang="en-US" altLang="zh-CN" sz="2000" dirty="0" err="1" smtClean="0"/>
              <a:t>u+step</a:t>
            </a:r>
            <a:r>
              <a:rPr lang="en-US" altLang="zh-CN" sz="2000" dirty="0" smtClean="0"/>
              <a:t>, v);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                 ver2 = Bezier(</a:t>
            </a:r>
            <a:r>
              <a:rPr lang="en-US" altLang="zh-CN" sz="2000" dirty="0" err="1" smtClean="0"/>
              <a:t>u+step,v+step</a:t>
            </a:r>
            <a:r>
              <a:rPr lang="en-US" altLang="zh-CN" sz="2000" dirty="0" smtClean="0"/>
              <a:t>); ver1 = Bezier(</a:t>
            </a:r>
            <a:r>
              <a:rPr lang="en-US" altLang="zh-CN" sz="2000" dirty="0" err="1" smtClean="0"/>
              <a:t>u,v+step</a:t>
            </a:r>
            <a:r>
              <a:rPr lang="en-US" altLang="zh-CN" sz="2000" dirty="0" smtClean="0"/>
              <a:t>);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                 </a:t>
            </a:r>
            <a:r>
              <a:rPr lang="zh-CN" altLang="en-US" sz="2000" dirty="0" smtClean="0"/>
              <a:t>计算上述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个点的法向</a:t>
            </a:r>
            <a:r>
              <a:rPr lang="en-US" altLang="zh-CN" sz="2000" dirty="0" smtClean="0"/>
              <a:t>n0,n1,n2,n3;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            glNormal3fv(n0); glVertex3fv(v0); glNormal3fv(n1); glVertex3fv(v1);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            glNormal3fv(n2); glVertex3fv(v2); glNormal3fv(n3); glVertex3fv(v3);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          }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       </a:t>
            </a:r>
            <a:r>
              <a:rPr lang="en-US" altLang="zh-CN" sz="2000" b="1" dirty="0" err="1" smtClean="0"/>
              <a:t>glEnd</a:t>
            </a:r>
            <a:r>
              <a:rPr lang="en-US" altLang="zh-CN" sz="2000" b="1" dirty="0" smtClean="0"/>
              <a:t>(); </a:t>
            </a:r>
            <a:r>
              <a:rPr lang="en-US" altLang="zh-CN" sz="2000" dirty="0" smtClean="0"/>
              <a:t>…;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 smtClean="0"/>
              <a:t>  }</a:t>
            </a:r>
            <a:endParaRPr lang="zh-CN" altLang="en-US" sz="2000" dirty="0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AE639B-7A2E-4B87-8027-6DCBA9BDA803}" type="slidenum">
              <a:rPr lang="zh-CN" altLang="en-US" smtClean="0">
                <a:ea typeface="宋体" charset="-122"/>
              </a:rPr>
              <a:pPr/>
              <a:t>54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5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426BA8B-87EC-4B54-B8F8-A0231C75D117}" type="slidenum">
              <a:rPr lang="zh-CN" altLang="en-US" smtClean="0">
                <a:ea typeface="宋体" charset="-122"/>
              </a:rPr>
              <a:pPr/>
              <a:t>55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黑体" pitchFamily="49" charset="-122"/>
              </a:rPr>
              <a:t>Drawbacks of B</a:t>
            </a:r>
            <a:r>
              <a:rPr lang="en-US" altLang="zh-CN" sz="4000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z="4000" smtClean="0">
                <a:ea typeface="黑体" pitchFamily="49" charset="-122"/>
              </a:rPr>
              <a:t>zier surfaces</a:t>
            </a:r>
            <a:endParaRPr lang="zh-CN" altLang="en-US" sz="4000" smtClean="0">
              <a:ea typeface="黑体" pitchFamily="49" charset="-122"/>
            </a:endParaRP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Global property</a:t>
            </a:r>
            <a:r>
              <a:rPr lang="zh-CN" altLang="en-US" dirty="0" smtClean="0">
                <a:ea typeface="黑体" pitchFamily="49" charset="-122"/>
              </a:rPr>
              <a:t>：</a:t>
            </a:r>
            <a:r>
              <a:rPr lang="en-US" altLang="zh-CN" dirty="0" smtClean="0">
                <a:ea typeface="黑体" pitchFamily="49" charset="-122"/>
              </a:rPr>
              <a:t>It is not convenient for editing based control vertex change(</a:t>
            </a:r>
            <a:r>
              <a:rPr lang="zh-CN" altLang="en-US" dirty="0" smtClean="0">
                <a:ea typeface="黑体" pitchFamily="49" charset="-122"/>
              </a:rPr>
              <a:t>全局性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  <a:p>
            <a:pPr eaLnBrk="1" hangingPunct="1"/>
            <a:r>
              <a:rPr lang="en-US" altLang="zh-CN" dirty="0" smtClean="0">
                <a:ea typeface="黑体" pitchFamily="49" charset="-122"/>
              </a:rPr>
              <a:t>It is difficult to smoothly merge multiple Bezier patches (</a:t>
            </a:r>
            <a:r>
              <a:rPr lang="zh-CN" altLang="en-US" dirty="0" smtClean="0">
                <a:ea typeface="黑体" pitchFamily="49" charset="-122"/>
              </a:rPr>
              <a:t>光滑地拼接：困难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16851D-33AE-44C7-814D-4C9F77592E78}" type="slidenum">
              <a:rPr lang="zh-CN" altLang="en-US" smtClean="0">
                <a:ea typeface="宋体" charset="-122"/>
              </a:rPr>
              <a:pPr/>
              <a:t>56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黑体" pitchFamily="49" charset="-122"/>
              </a:rPr>
              <a:t>内容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黑体" pitchFamily="49" charset="-122"/>
              </a:rPr>
              <a:t>参数曲面表示</a:t>
            </a: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参数表示的数学原理</a:t>
            </a: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参数曲线</a:t>
            </a:r>
          </a:p>
          <a:p>
            <a:pPr lvl="1" eaLnBrk="1" hangingPunct="1"/>
            <a:r>
              <a:rPr lang="zh-CN" altLang="en-US" smtClean="0">
                <a:ea typeface="黑体" pitchFamily="49" charset="-122"/>
              </a:rPr>
              <a:t>参数曲面</a:t>
            </a: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B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zier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曲面</a:t>
            </a:r>
          </a:p>
          <a:p>
            <a:pPr lvl="2" eaLnBrk="1" hangingPunct="1"/>
            <a:r>
              <a:rPr lang="en-US" altLang="zh-CN" smtClean="0">
                <a:ea typeface="黑体" pitchFamily="49" charset="-122"/>
              </a:rPr>
              <a:t>B-</a:t>
            </a:r>
            <a:r>
              <a:rPr lang="zh-CN" altLang="en-US" smtClean="0">
                <a:ea typeface="黑体" pitchFamily="49" charset="-122"/>
              </a:rPr>
              <a:t>样条曲面</a:t>
            </a: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NURBS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曲面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0D9092-B7BE-43A2-8A86-61C24AC05AE1}" type="slidenum">
              <a:rPr lang="zh-CN" altLang="en-US" smtClean="0">
                <a:ea typeface="宋体" charset="-122"/>
              </a:rPr>
              <a:pPr/>
              <a:t>57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25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1338" y="1484313"/>
            <a:ext cx="7847012" cy="65881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Definition of B-spline surfaces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B-spline surfaces (B</a:t>
            </a:r>
            <a:r>
              <a:rPr lang="zh-CN" altLang="en-US" smtClean="0">
                <a:ea typeface="黑体" pitchFamily="49" charset="-122"/>
              </a:rPr>
              <a:t>样条曲面</a:t>
            </a:r>
            <a:r>
              <a:rPr lang="en-US" altLang="zh-CN" smtClean="0">
                <a:ea typeface="黑体" pitchFamily="49" charset="-122"/>
              </a:rPr>
              <a:t>)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24583" name="Rectangle 4"/>
          <p:cNvSpPr>
            <a:spLocks noChangeArrowheads="1"/>
          </p:cNvSpPr>
          <p:nvPr/>
        </p:nvSpPr>
        <p:spPr bwMode="auto">
          <a:xfrm>
            <a:off x="0" y="29257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28688" y="4286250"/>
            <a:ext cx="7712075" cy="666750"/>
            <a:chOff x="705" y="2655"/>
            <a:chExt cx="4858" cy="420"/>
          </a:xfrm>
        </p:grpSpPr>
        <p:graphicFrame>
          <p:nvGraphicFramePr>
            <p:cNvPr id="24578" name="Object 6"/>
            <p:cNvGraphicFramePr>
              <a:graphicFrameLocks noChangeAspect="1"/>
            </p:cNvGraphicFramePr>
            <p:nvPr/>
          </p:nvGraphicFramePr>
          <p:xfrm>
            <a:off x="705" y="2655"/>
            <a:ext cx="2412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0" name="Equation" r:id="rId4" imgW="1536033" imgH="266584" progId="">
                    <p:embed/>
                  </p:oleObj>
                </mc:Choice>
                <mc:Fallback>
                  <p:oleObj name="Equation" r:id="rId4" imgW="1536033" imgH="266584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" y="2655"/>
                          <a:ext cx="2412" cy="4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79" name="Object 7"/>
            <p:cNvGraphicFramePr>
              <a:graphicFrameLocks noChangeAspect="1"/>
            </p:cNvGraphicFramePr>
            <p:nvPr/>
          </p:nvGraphicFramePr>
          <p:xfrm>
            <a:off x="3180" y="2655"/>
            <a:ext cx="2383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1" name="Equation" r:id="rId6" imgW="1511300" imgH="266700" progId="">
                    <p:embed/>
                  </p:oleObj>
                </mc:Choice>
                <mc:Fallback>
                  <p:oleObj name="Equation" r:id="rId6" imgW="1511300" imgH="26670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" y="2655"/>
                          <a:ext cx="2383" cy="4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28625" y="2105025"/>
            <a:ext cx="78470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Degree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：</a:t>
            </a:r>
            <a:r>
              <a:rPr lang="en-US" altLang="zh-CN" sz="2800" i="1" kern="0" dirty="0" err="1">
                <a:latin typeface="Times New Roman" pitchFamily="18" charset="0"/>
                <a:ea typeface="黑体" pitchFamily="49" charset="-122"/>
              </a:rPr>
              <a:t>k</a:t>
            </a:r>
            <a:r>
              <a:rPr lang="en-US" altLang="zh-CN" sz="2800" i="1" kern="0" baseline="-25000" dirty="0" err="1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2800" i="1" kern="0" baseline="-25000" dirty="0"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 sz="2000" kern="0" dirty="0">
                <a:latin typeface="Times New Roman" pitchFamily="18" charset="0"/>
                <a:ea typeface="黑体" pitchFamily="49" charset="-122"/>
              </a:rPr>
              <a:t>+ </a:t>
            </a:r>
            <a:r>
              <a:rPr lang="en-US" altLang="zh-CN" sz="2800" i="1" kern="0" dirty="0" err="1">
                <a:latin typeface="Times New Roman" pitchFamily="18" charset="0"/>
                <a:ea typeface="黑体" pitchFamily="49" charset="-122"/>
              </a:rPr>
              <a:t>k</a:t>
            </a:r>
            <a:r>
              <a:rPr lang="en-US" altLang="zh-CN" sz="2800" i="1" kern="0" baseline="-25000" dirty="0" err="1">
                <a:latin typeface="Times New Roman" pitchFamily="18" charset="0"/>
                <a:ea typeface="黑体" pitchFamily="49" charset="-122"/>
              </a:rPr>
              <a:t>v</a:t>
            </a:r>
            <a:endParaRPr lang="en-US" altLang="zh-CN" sz="2800" kern="0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28625" y="2786063"/>
            <a:ext cx="792956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j-lt"/>
                <a:ea typeface="黑体" pitchFamily="49" charset="-122"/>
              </a:rPr>
              <a:t>Number of control points(</a:t>
            </a:r>
            <a:r>
              <a:rPr lang="zh-CN" altLang="en-US" sz="2800" kern="0" dirty="0">
                <a:latin typeface="Times New Roman" pitchFamily="18" charset="0"/>
                <a:ea typeface="黑体" pitchFamily="49" charset="-122"/>
              </a:rPr>
              <a:t>控制顶点数</a:t>
            </a:r>
            <a:r>
              <a:rPr lang="en-US" altLang="zh-CN" sz="2800" kern="0" dirty="0">
                <a:latin typeface="Times New Roman" pitchFamily="18" charset="0"/>
                <a:ea typeface="黑体" pitchFamily="49" charset="-122"/>
              </a:rPr>
              <a:t>)</a:t>
            </a:r>
            <a:r>
              <a:rPr lang="zh-CN" altLang="en-US" sz="2800" kern="0" dirty="0">
                <a:latin typeface="Times New Roman" pitchFamily="18" charset="0"/>
                <a:ea typeface="黑体" pitchFamily="49" charset="-122"/>
              </a:rPr>
              <a:t>：</a:t>
            </a:r>
            <a:endParaRPr lang="en-US" altLang="zh-CN" sz="2800" kern="0" dirty="0">
              <a:latin typeface="Times New Roman" pitchFamily="18" charset="0"/>
              <a:ea typeface="黑体" pitchFamily="49" charset="-122"/>
            </a:endParaRP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800" kern="0" dirty="0">
                <a:latin typeface="Times New Roman" pitchFamily="18" charset="0"/>
                <a:ea typeface="黑体" pitchFamily="49" charset="-122"/>
              </a:rPr>
              <a:t>   (</a:t>
            </a:r>
            <a:r>
              <a:rPr lang="en-US" altLang="zh-CN" sz="2800" i="1" kern="0" dirty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800" i="1" kern="0" baseline="-25000" dirty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2800" kern="0" dirty="0">
                <a:latin typeface="Times New Roman" pitchFamily="18" charset="0"/>
                <a:ea typeface="黑体" pitchFamily="49" charset="-122"/>
              </a:rPr>
              <a:t>+1) </a:t>
            </a:r>
            <a:r>
              <a:rPr lang="en-US" altLang="zh-CN" sz="2000" kern="0" dirty="0">
                <a:latin typeface="Times New Roman" pitchFamily="18" charset="0"/>
                <a:ea typeface="黑体" pitchFamily="49" charset="-122"/>
              </a:rPr>
              <a:t>× </a:t>
            </a:r>
            <a:r>
              <a:rPr lang="en-US" altLang="zh-CN" sz="2800" kern="0" dirty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800" i="1" kern="0" dirty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800" i="1" kern="0" baseline="-25000" dirty="0">
                <a:latin typeface="Times New Roman" pitchFamily="18" charset="0"/>
                <a:ea typeface="黑体" pitchFamily="49" charset="-122"/>
              </a:rPr>
              <a:t>v</a:t>
            </a:r>
            <a:r>
              <a:rPr lang="en-US" altLang="zh-CN" sz="2800" kern="0" dirty="0">
                <a:latin typeface="Times New Roman" pitchFamily="18" charset="0"/>
                <a:ea typeface="黑体" pitchFamily="49" charset="-122"/>
              </a:rPr>
              <a:t>+1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) 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 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39738" y="3786188"/>
            <a:ext cx="784701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Knot vectors(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节点向量</a:t>
            </a:r>
            <a:r>
              <a:rPr lang="en-US" altLang="zh-CN" sz="2800" kern="0" dirty="0">
                <a:latin typeface="+mn-lt"/>
                <a:ea typeface="黑体" pitchFamily="49" charset="-122"/>
              </a:rPr>
              <a:t>)</a:t>
            </a:r>
            <a:r>
              <a:rPr lang="zh-CN" altLang="en-US" sz="2800" kern="0" dirty="0">
                <a:latin typeface="+mn-lt"/>
                <a:ea typeface="黑体" pitchFamily="49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 build="p"/>
      <p:bldP spid="12" grpId="0"/>
      <p:bldP spid="13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EA1FAB-9ECA-431B-B3D9-76E234593965}" type="slidenum">
              <a:rPr lang="zh-CN" altLang="en-US" smtClean="0">
                <a:ea typeface="宋体" charset="-122"/>
              </a:rPr>
              <a:pPr/>
              <a:t>58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B-</a:t>
            </a:r>
            <a:r>
              <a:rPr lang="en-US" altLang="zh-CN" dirty="0" err="1" smtClean="0">
                <a:ea typeface="黑体" pitchFamily="49" charset="-122"/>
              </a:rPr>
              <a:t>spline</a:t>
            </a:r>
            <a:r>
              <a:rPr lang="en-US" altLang="zh-CN" dirty="0" smtClean="0">
                <a:ea typeface="黑体" pitchFamily="49" charset="-122"/>
              </a:rPr>
              <a:t> surfaces</a:t>
            </a:r>
            <a:r>
              <a:rPr lang="zh-CN" altLang="en-US" dirty="0" smtClean="0">
                <a:ea typeface="黑体" pitchFamily="49" charset="-122"/>
              </a:rPr>
              <a:t> </a:t>
            </a:r>
            <a:r>
              <a:rPr lang="en-US" altLang="zh-CN" dirty="0" smtClean="0">
                <a:ea typeface="黑体" pitchFamily="49" charset="-122"/>
              </a:rPr>
              <a:t>(B</a:t>
            </a:r>
            <a:r>
              <a:rPr lang="zh-CN" altLang="en-US" dirty="0" smtClean="0">
                <a:ea typeface="黑体" pitchFamily="49" charset="-122"/>
              </a:rPr>
              <a:t>样条曲面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3643313"/>
            <a:ext cx="7924800" cy="1785937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smtClean="0">
                <a:ea typeface="黑体" pitchFamily="49" charset="-122"/>
              </a:rPr>
              <a:t>	</a:t>
            </a: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{</a:t>
            </a:r>
            <a:r>
              <a:rPr lang="en-US" altLang="zh-CN" sz="2800" b="1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800" i="1" baseline="-25000" smtClean="0">
                <a:latin typeface="Times New Roman" pitchFamily="18" charset="0"/>
                <a:ea typeface="黑体" pitchFamily="49" charset="-122"/>
              </a:rPr>
              <a:t>ij</a:t>
            </a: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}: control point set </a:t>
            </a:r>
            <a:r>
              <a:rPr lang="zh-CN" altLang="en-US" sz="2800" smtClean="0">
                <a:ea typeface="黑体" pitchFamily="49" charset="-122"/>
              </a:rPr>
              <a:t> 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sz="2800" smtClean="0">
                <a:ea typeface="黑体" pitchFamily="49" charset="-122"/>
              </a:rPr>
              <a:t>	</a:t>
            </a:r>
            <a:r>
              <a:rPr lang="en-US" altLang="zh-CN" sz="2800" i="1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800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800" baseline="-25000" smtClean="0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sz="2800" i="1" baseline="-25000" smtClean="0">
                <a:latin typeface="Times New Roman" pitchFamily="18" charset="0"/>
                <a:ea typeface="黑体" pitchFamily="49" charset="-122"/>
              </a:rPr>
              <a:t>ku</a:t>
            </a: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800" i="1" smtClean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) and </a:t>
            </a:r>
            <a:r>
              <a:rPr lang="en-US" altLang="zh-CN" sz="2800" i="1" smtClean="0">
                <a:latin typeface="Times New Roman" pitchFamily="18" charset="0"/>
                <a:ea typeface="黑体" pitchFamily="49" charset="-122"/>
              </a:rPr>
              <a:t>N</a:t>
            </a:r>
            <a:r>
              <a:rPr lang="en-US" altLang="zh-CN" sz="2800" i="1" baseline="-25000" smtClean="0">
                <a:latin typeface="Times New Roman" pitchFamily="18" charset="0"/>
                <a:ea typeface="黑体" pitchFamily="49" charset="-122"/>
              </a:rPr>
              <a:t>i</a:t>
            </a:r>
            <a:r>
              <a:rPr lang="en-US" altLang="zh-CN" sz="2800" baseline="-25000" smtClean="0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sz="2800" i="1" baseline="-25000" smtClean="0">
                <a:latin typeface="Times New Roman" pitchFamily="18" charset="0"/>
                <a:ea typeface="黑体" pitchFamily="49" charset="-122"/>
              </a:rPr>
              <a:t>kv</a:t>
            </a: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800" i="1" smtClean="0">
                <a:latin typeface="Times New Roman" pitchFamily="18" charset="0"/>
                <a:ea typeface="黑体" pitchFamily="49" charset="-122"/>
              </a:rPr>
              <a:t>v</a:t>
            </a:r>
            <a:r>
              <a:rPr lang="en-US" altLang="zh-CN" sz="2800" smtClean="0">
                <a:latin typeface="Times New Roman" pitchFamily="18" charset="0"/>
                <a:ea typeface="黑体" pitchFamily="49" charset="-122"/>
              </a:rPr>
              <a:t>) B-spline basis defined in knot vectors respectively</a:t>
            </a:r>
            <a:r>
              <a:rPr lang="zh-CN" altLang="en-US" smtClean="0">
                <a:ea typeface="黑体" pitchFamily="49" charset="-122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mtClean="0">
              <a:ea typeface="黑体" pitchFamily="49" charset="-122"/>
            </a:endParaRPr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2124075" y="2012950"/>
          <a:ext cx="483393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3" name="Equation" r:id="rId4" imgW="1930400" imgH="419100" progId="">
                  <p:embed/>
                </p:oleObj>
              </mc:Choice>
              <mc:Fallback>
                <p:oleObj name="Equation" r:id="rId4" imgW="1930400" imgH="4191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012950"/>
                        <a:ext cx="4833938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85750" y="1500188"/>
            <a:ext cx="784701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l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 dirty="0">
                <a:latin typeface="+mn-lt"/>
                <a:ea typeface="黑体" pitchFamily="49" charset="-122"/>
              </a:rPr>
              <a:t>The </a:t>
            </a:r>
            <a:r>
              <a:rPr lang="en-US" altLang="zh-CN" sz="2800" kern="0" dirty="0" smtClean="0">
                <a:latin typeface="+mn-lt"/>
                <a:ea typeface="黑体" pitchFamily="49" charset="-122"/>
              </a:rPr>
              <a:t>surface</a:t>
            </a:r>
            <a:r>
              <a:rPr lang="zh-CN" altLang="en-US" sz="2800" kern="0" dirty="0" smtClean="0">
                <a:latin typeface="+mn-lt"/>
                <a:ea typeface="黑体" pitchFamily="49" charset="-122"/>
              </a:rPr>
              <a:t> </a:t>
            </a:r>
            <a:r>
              <a:rPr lang="en-US" altLang="zh-CN" sz="2800" kern="0" dirty="0" smtClean="0">
                <a:latin typeface="+mn-lt"/>
                <a:ea typeface="黑体" pitchFamily="49" charset="-122"/>
              </a:rPr>
              <a:t>(</a:t>
            </a:r>
            <a:r>
              <a:rPr lang="zh-CN" altLang="en-US" sz="2800" kern="0" dirty="0" smtClean="0">
                <a:latin typeface="+mn-lt"/>
                <a:ea typeface="黑体" pitchFamily="49" charset="-122"/>
              </a:rPr>
              <a:t>定义成张量积</a:t>
            </a:r>
            <a:r>
              <a:rPr lang="en-US" altLang="zh-CN" sz="2800" kern="0" dirty="0" smtClean="0">
                <a:latin typeface="+mn-lt"/>
                <a:ea typeface="黑体" pitchFamily="49" charset="-122"/>
              </a:rPr>
              <a:t>)</a:t>
            </a:r>
            <a:endParaRPr lang="zh-CN" altLang="en-US" sz="2800" kern="0" dirty="0">
              <a:latin typeface="+mn-lt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build="p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AEEC3F-B6F4-498A-94F2-385F94F3C4CE}" type="slidenum">
              <a:rPr lang="zh-CN" altLang="en-US" smtClean="0">
                <a:ea typeface="宋体" charset="-122"/>
              </a:rPr>
              <a:pPr/>
              <a:t>59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Properties of B-spline surfaces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zh-CN" sz="2800" dirty="0" smtClean="0">
                <a:ea typeface="黑体" pitchFamily="49" charset="-122"/>
              </a:rPr>
              <a:t>Local property(</a:t>
            </a:r>
            <a:r>
              <a:rPr lang="zh-CN" altLang="en-US" sz="2800" dirty="0" smtClean="0">
                <a:ea typeface="黑体" pitchFamily="49" charset="-122"/>
              </a:rPr>
              <a:t>局部控制</a:t>
            </a:r>
            <a:r>
              <a:rPr lang="en-US" altLang="zh-CN" sz="2800" dirty="0" smtClean="0">
                <a:ea typeface="黑体" pitchFamily="49" charset="-122"/>
              </a:rPr>
              <a:t>)</a:t>
            </a:r>
            <a:endParaRPr lang="zh-CN" altLang="en-US" sz="2800" dirty="0" smtClean="0">
              <a:ea typeface="黑体" pitchFamily="49" charset="-122"/>
            </a:endParaRPr>
          </a:p>
          <a:p>
            <a:pPr eaLnBrk="1" hangingPunct="1">
              <a:spcBef>
                <a:spcPct val="40000"/>
              </a:spcBef>
            </a:pPr>
            <a:r>
              <a:rPr lang="en-US" altLang="zh-CN" sz="2800" dirty="0" smtClean="0">
                <a:ea typeface="黑体" pitchFamily="49" charset="-122"/>
              </a:rPr>
              <a:t>The number of control points (</a:t>
            </a:r>
            <a:r>
              <a:rPr lang="zh-CN" altLang="en-US" sz="2800" dirty="0" smtClean="0">
                <a:ea typeface="黑体" pitchFamily="49" charset="-122"/>
              </a:rPr>
              <a:t>控制顶点数</a:t>
            </a:r>
            <a:r>
              <a:rPr lang="en-US" altLang="zh-CN" sz="2800" dirty="0" smtClean="0">
                <a:ea typeface="黑体" pitchFamily="49" charset="-122"/>
              </a:rPr>
              <a:t>)</a:t>
            </a:r>
            <a:endParaRPr lang="zh-CN" altLang="en-US" sz="2800" dirty="0" smtClean="0">
              <a:ea typeface="黑体" pitchFamily="49" charset="-122"/>
            </a:endParaRPr>
          </a:p>
          <a:p>
            <a:pPr lvl="1" eaLnBrk="1" hangingPunct="1">
              <a:spcBef>
                <a:spcPct val="40000"/>
              </a:spcBef>
            </a:pPr>
            <a:r>
              <a:rPr lang="en-US" altLang="zh-CN" sz="2400" dirty="0" smtClean="0">
                <a:ea typeface="黑体" pitchFamily="49" charset="-122"/>
              </a:rPr>
              <a:t>Can be arbitrary for B-spline surfaces of fixed degree(</a:t>
            </a:r>
            <a:r>
              <a:rPr lang="zh-CN" altLang="en-US" sz="2400" dirty="0" smtClean="0">
                <a:ea typeface="黑体" pitchFamily="49" charset="-122"/>
              </a:rPr>
              <a:t>次数确定，控制顶点数可任意</a:t>
            </a:r>
            <a:r>
              <a:rPr lang="en-US" altLang="zh-CN" sz="2400" dirty="0" smtClean="0">
                <a:ea typeface="黑体" pitchFamily="49" charset="-122"/>
              </a:rPr>
              <a:t>)</a:t>
            </a:r>
            <a:endParaRPr lang="zh-CN" altLang="en-US" sz="2400" dirty="0" smtClean="0">
              <a:ea typeface="黑体" pitchFamily="49" charset="-122"/>
            </a:endParaRPr>
          </a:p>
          <a:p>
            <a:pPr lvl="1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altLang="zh-CN" sz="2400" dirty="0" smtClean="0">
                <a:ea typeface="黑体" pitchFamily="49" charset="-122"/>
              </a:rPr>
              <a:t>(</a:t>
            </a:r>
            <a:r>
              <a:rPr lang="en-US" altLang="zh-CN" sz="2400" dirty="0" err="1" smtClean="0">
                <a:ea typeface="黑体" pitchFamily="49" charset="-122"/>
              </a:rPr>
              <a:t>B</a:t>
            </a:r>
            <a:r>
              <a:rPr lang="en-US" altLang="zh-CN" sz="2400" dirty="0" err="1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z="2400" dirty="0" err="1" smtClean="0">
                <a:ea typeface="黑体" pitchFamily="49" charset="-122"/>
              </a:rPr>
              <a:t>zier</a:t>
            </a:r>
            <a:r>
              <a:rPr lang="zh-CN" altLang="en-US" sz="2400" dirty="0" smtClean="0">
                <a:ea typeface="黑体" pitchFamily="49" charset="-122"/>
              </a:rPr>
              <a:t>曲面的次数确定后，控制顶点数目就定了</a:t>
            </a:r>
            <a:r>
              <a:rPr lang="en-US" altLang="zh-CN" sz="2400" dirty="0" smtClean="0">
                <a:ea typeface="黑体" pitchFamily="49" charset="-122"/>
              </a:rPr>
              <a:t>)</a:t>
            </a:r>
            <a:endParaRPr lang="zh-CN" altLang="en-US" sz="2400" dirty="0" smtClean="0">
              <a:ea typeface="黑体" pitchFamily="49" charset="-122"/>
            </a:endParaRPr>
          </a:p>
          <a:p>
            <a:pPr eaLnBrk="1" hangingPunct="1">
              <a:spcBef>
                <a:spcPct val="40000"/>
              </a:spcBef>
            </a:pPr>
            <a:r>
              <a:rPr lang="en-US" altLang="zh-CN" dirty="0" smtClean="0">
                <a:ea typeface="黑体" pitchFamily="49" charset="-122"/>
              </a:rPr>
              <a:t>Other properties: see properties of B-spline curves(</a:t>
            </a:r>
            <a:r>
              <a:rPr lang="zh-CN" altLang="en-US" dirty="0" smtClean="0">
                <a:ea typeface="黑体" pitchFamily="49" charset="-122"/>
              </a:rPr>
              <a:t>其性质与曲线类似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EE9CE2-95E4-4AC0-BE51-C6405D122471}" type="slidenum">
              <a:rPr lang="zh-CN" altLang="en-US" smtClean="0">
                <a:ea typeface="宋体" charset="-122"/>
              </a:rPr>
              <a:pPr/>
              <a:t>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537" y="1428750"/>
            <a:ext cx="8280919" cy="441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General form (</a:t>
            </a:r>
            <a:r>
              <a:rPr lang="zh-CN" altLang="en-US" dirty="0" smtClean="0">
                <a:ea typeface="黑体" pitchFamily="49" charset="-122"/>
              </a:rPr>
              <a:t>一般形式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  <a:p>
            <a:pPr eaLnBrk="1" hangingPunct="1"/>
            <a:endParaRPr lang="en-US" altLang="zh-CN" dirty="0" smtClean="0">
              <a:ea typeface="黑体" pitchFamily="49" charset="-122"/>
            </a:endParaRPr>
          </a:p>
          <a:p>
            <a:pPr lvl="1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zh-CN" dirty="0" smtClean="0">
                <a:ea typeface="黑体" pitchFamily="49" charset="-122"/>
              </a:rPr>
              <a:t>Mapping: 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</a:t>
            </a:r>
            <a:r>
              <a:rPr lang="en-US" altLang="zh-CN" dirty="0" smtClean="0">
                <a:ea typeface="黑体" pitchFamily="49" charset="-122"/>
              </a:rPr>
              <a:t> </a:t>
            </a:r>
            <a:r>
              <a:rPr lang="en-US" altLang="zh-CN" dirty="0" smtClean="0">
                <a:ea typeface="黑体" pitchFamily="49" charset="-122"/>
                <a:sym typeface="Wingdings" pitchFamily="2" charset="2"/>
              </a:rPr>
              <a:t></a:t>
            </a:r>
            <a:r>
              <a:rPr lang="en-US" altLang="zh-CN" dirty="0" smtClean="0">
                <a:ea typeface="黑体" pitchFamily="49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i="1" dirty="0" smtClean="0">
                <a:latin typeface="Times New Roman" pitchFamily="18" charset="0"/>
                <a:ea typeface="黑体" pitchFamily="49" charset="-122"/>
              </a:rPr>
              <a:t>t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)</a:t>
            </a:r>
            <a:r>
              <a:rPr lang="en-US" altLang="zh-CN" dirty="0" smtClean="0">
                <a:ea typeface="黑体" pitchFamily="49" charset="-122"/>
              </a:rPr>
              <a:t>(</a:t>
            </a:r>
            <a:r>
              <a:rPr lang="zh-CN" altLang="en-US" dirty="0" smtClean="0">
                <a:ea typeface="黑体" pitchFamily="49" charset="-122"/>
              </a:rPr>
              <a:t>参数域</a:t>
            </a:r>
            <a:r>
              <a:rPr lang="en-US" altLang="zh-CN" dirty="0" smtClean="0">
                <a:ea typeface="黑体" pitchFamily="49" charset="-122"/>
                <a:sym typeface="Wingdings" pitchFamily="2" charset="2"/>
              </a:rPr>
              <a:t></a:t>
            </a:r>
            <a:r>
              <a:rPr lang="zh-CN" altLang="en-US" dirty="0" smtClean="0">
                <a:ea typeface="黑体" pitchFamily="49" charset="-122"/>
                <a:sym typeface="Wingdings" pitchFamily="2" charset="2"/>
              </a:rPr>
              <a:t>曲线上点</a:t>
            </a:r>
            <a:r>
              <a:rPr lang="en-US" altLang="zh-CN" dirty="0" smtClean="0">
                <a:ea typeface="黑体" pitchFamily="49" charset="-122"/>
              </a:rPr>
              <a:t>) 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zh-CN" dirty="0" smtClean="0">
                <a:ea typeface="黑体" pitchFamily="49" charset="-122"/>
              </a:rPr>
              <a:t>In CG, the domain is </a:t>
            </a:r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</a:rPr>
              <a:t>a finite interval</a:t>
            </a:r>
            <a:r>
              <a:rPr lang="en-US" altLang="zh-CN" dirty="0">
                <a:ea typeface="黑体" pitchFamily="49" charset="-122"/>
              </a:rPr>
              <a:t> (</a:t>
            </a:r>
            <a:r>
              <a:rPr lang="zh-CN" altLang="en-US" sz="2400" dirty="0">
                <a:ea typeface="黑体" pitchFamily="49" charset="-122"/>
              </a:rPr>
              <a:t>参数</a:t>
            </a:r>
            <a:r>
              <a:rPr lang="zh-CN" altLang="en-US" sz="2400" dirty="0" smtClean="0">
                <a:ea typeface="黑体" pitchFamily="49" charset="-122"/>
              </a:rPr>
              <a:t>域有限区间</a:t>
            </a:r>
            <a:r>
              <a:rPr lang="en-US" altLang="zh-CN" dirty="0" smtClean="0">
                <a:ea typeface="黑体" pitchFamily="49" charset="-122"/>
                <a:sym typeface="Wingdings" pitchFamily="2" charset="2"/>
              </a:rPr>
              <a:t></a:t>
            </a:r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</a:rPr>
              <a:t>parametric curve segment</a:t>
            </a:r>
            <a:r>
              <a:rPr lang="en-US" altLang="zh-CN" dirty="0" smtClean="0">
                <a:ea typeface="黑体" pitchFamily="49" charset="-122"/>
              </a:rPr>
              <a:t> (</a:t>
            </a:r>
            <a:r>
              <a:rPr lang="zh-CN" altLang="en-US" sz="2400" b="1" dirty="0" smtClean="0">
                <a:solidFill>
                  <a:srgbClr val="FF0000"/>
                </a:solidFill>
                <a:ea typeface="黑体" pitchFamily="49" charset="-122"/>
              </a:rPr>
              <a:t>参数曲线段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ea typeface="黑体" pitchFamily="49" charset="-122"/>
              </a:rPr>
              <a:t> </a:t>
            </a:r>
          </a:p>
          <a:p>
            <a:pPr lvl="1" eaLnBrk="1" hangingPunct="1"/>
            <a:r>
              <a:rPr lang="en-US" altLang="zh-CN" dirty="0" smtClean="0">
                <a:ea typeface="黑体" pitchFamily="49" charset="-122"/>
              </a:rPr>
              <a:t>In CG: (piecewise</a:t>
            </a:r>
            <a:r>
              <a:rPr lang="zh-CN" altLang="en-US" dirty="0" smtClean="0">
                <a:ea typeface="黑体" pitchFamily="49" charset="-122"/>
              </a:rPr>
              <a:t>分段</a:t>
            </a:r>
            <a:r>
              <a:rPr lang="en-US" altLang="zh-CN" dirty="0" smtClean="0">
                <a:ea typeface="黑体" pitchFamily="49" charset="-122"/>
              </a:rPr>
              <a:t>) (rational</a:t>
            </a:r>
            <a:r>
              <a:rPr lang="zh-CN" altLang="en-US" dirty="0" smtClean="0">
                <a:ea typeface="黑体" pitchFamily="49" charset="-122"/>
              </a:rPr>
              <a:t>有理</a:t>
            </a:r>
            <a:r>
              <a:rPr lang="en-US" altLang="zh-CN" dirty="0" smtClean="0">
                <a:ea typeface="黑体" pitchFamily="49" charset="-122"/>
              </a:rPr>
              <a:t>) 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</a:rPr>
              <a:t>polynomials</a:t>
            </a:r>
            <a:r>
              <a:rPr lang="en-US" altLang="zh-CN" dirty="0" smtClean="0">
                <a:ea typeface="黑体" pitchFamily="49" charset="-122"/>
              </a:rPr>
              <a:t>(</a:t>
            </a:r>
            <a:r>
              <a:rPr lang="zh-CN" altLang="en-US" sz="2400" dirty="0" smtClean="0">
                <a:ea typeface="黑体" pitchFamily="49" charset="-122"/>
              </a:rPr>
              <a:t>即</a:t>
            </a:r>
            <a:r>
              <a:rPr lang="en-US" altLang="zh-CN" sz="2400" i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r>
              <a:rPr lang="en-US" altLang="zh-CN" sz="2400" i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,y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r>
              <a:rPr lang="en-US" altLang="zh-CN" sz="2400" i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,z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  <a:r>
              <a:rPr lang="zh-CN" altLang="en-US" sz="2400" dirty="0" smtClean="0">
                <a:ea typeface="黑体" pitchFamily="49" charset="-122"/>
              </a:rPr>
              <a:t>是</a:t>
            </a:r>
            <a:r>
              <a:rPr lang="en-US" altLang="zh-CN" sz="2400" dirty="0" smtClean="0">
                <a:ea typeface="黑体" pitchFamily="49" charset="-122"/>
              </a:rPr>
              <a:t>(</a:t>
            </a:r>
            <a:r>
              <a:rPr lang="zh-CN" altLang="en-US" sz="2400" dirty="0" smtClean="0">
                <a:ea typeface="黑体" pitchFamily="49" charset="-122"/>
              </a:rPr>
              <a:t>分段</a:t>
            </a:r>
            <a:r>
              <a:rPr lang="en-US" altLang="zh-CN" sz="2400" dirty="0" smtClean="0">
                <a:ea typeface="黑体" pitchFamily="49" charset="-122"/>
              </a:rPr>
              <a:t>)(</a:t>
            </a:r>
            <a:r>
              <a:rPr lang="zh-CN" altLang="en-US" sz="2400" dirty="0" smtClean="0">
                <a:ea typeface="黑体" pitchFamily="49" charset="-122"/>
              </a:rPr>
              <a:t>有理</a:t>
            </a:r>
            <a:r>
              <a:rPr lang="en-US" altLang="zh-CN" sz="2400" dirty="0" smtClean="0">
                <a:ea typeface="黑体" pitchFamily="49" charset="-122"/>
              </a:rPr>
              <a:t>)</a:t>
            </a:r>
            <a:r>
              <a:rPr lang="zh-CN" altLang="en-US" sz="2400" dirty="0" smtClean="0">
                <a:ea typeface="黑体" pitchFamily="49" charset="-122"/>
              </a:rPr>
              <a:t>多项式</a:t>
            </a:r>
            <a:r>
              <a:rPr lang="en-US" altLang="zh-CN" dirty="0" smtClean="0">
                <a:ea typeface="黑体" pitchFamily="49" charset="-122"/>
              </a:rPr>
              <a:t>)</a:t>
            </a:r>
            <a:r>
              <a:rPr lang="zh-CN" altLang="en-US" dirty="0" smtClean="0">
                <a:ea typeface="黑体" pitchFamily="49" charset="-122"/>
              </a:rPr>
              <a:t> </a:t>
            </a:r>
            <a:endParaRPr lang="en-US" altLang="zh-CN" dirty="0" smtClean="0">
              <a:ea typeface="黑体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dirty="0" smtClean="0">
              <a:ea typeface="黑体" pitchFamily="49" charset="-122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305800" cy="9144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(Cont.) General parametric curves</a:t>
            </a:r>
            <a:endParaRPr lang="zh-CN" altLang="en-US" dirty="0" smtClean="0">
              <a:ea typeface="黑体" pitchFamily="49" charset="-122"/>
            </a:endParaRP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2700338" y="2071688"/>
          <a:ext cx="35591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4" imgW="1409088" imgH="241195" progId="">
                  <p:embed/>
                </p:oleObj>
              </mc:Choice>
              <mc:Fallback>
                <p:oleObj name="Equation" r:id="rId4" imgW="1409088" imgH="24119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071688"/>
                        <a:ext cx="3559175" cy="601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F84F02-FC54-476C-9860-96C5C408156D}" type="slidenum">
              <a:rPr lang="zh-CN" altLang="en-US" smtClean="0">
                <a:ea typeface="宋体" charset="-122"/>
              </a:rPr>
              <a:pPr/>
              <a:t>60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B-spline surfaces: examples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59396" name="Text Box 11"/>
          <p:cNvSpPr txBox="1">
            <a:spLocks noChangeArrowheads="1"/>
          </p:cNvSpPr>
          <p:nvPr/>
        </p:nvSpPr>
        <p:spPr bwMode="auto">
          <a:xfrm>
            <a:off x="611188" y="4548188"/>
            <a:ext cx="7848600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1950" indent="-361950" algn="just">
              <a:spcBef>
                <a:spcPct val="40000"/>
              </a:spcBef>
            </a:pPr>
            <a:r>
              <a:rPr lang="zh-CN" altLang="en-US" sz="1600">
                <a:ea typeface="黑体" pitchFamily="49" charset="-122"/>
              </a:rPr>
              <a:t>具有</a:t>
            </a:r>
            <a:r>
              <a:rPr lang="en-US" altLang="zh-CN" sz="1600">
                <a:ea typeface="黑体" pitchFamily="49" charset="-122"/>
              </a:rPr>
              <a:t>6×6</a:t>
            </a:r>
            <a:r>
              <a:rPr lang="zh-CN" altLang="en-US" sz="1600">
                <a:ea typeface="黑体" pitchFamily="49" charset="-122"/>
              </a:rPr>
              <a:t>个控制顶点双三次</a:t>
            </a:r>
            <a:r>
              <a:rPr lang="en-US" altLang="zh-CN" sz="1600">
                <a:ea typeface="黑体" pitchFamily="49" charset="-122"/>
              </a:rPr>
              <a:t>B-</a:t>
            </a:r>
            <a:r>
              <a:rPr lang="zh-CN" altLang="en-US" sz="1600">
                <a:ea typeface="黑体" pitchFamily="49" charset="-122"/>
              </a:rPr>
              <a:t>样条曲面：</a:t>
            </a:r>
          </a:p>
          <a:p>
            <a:pPr marL="361950" indent="-361950" algn="just">
              <a:spcBef>
                <a:spcPct val="40000"/>
              </a:spcBef>
            </a:pPr>
            <a:r>
              <a:rPr lang="en-US" altLang="zh-CN" sz="1600">
                <a:ea typeface="黑体" pitchFamily="49" charset="-122"/>
              </a:rPr>
              <a:t>(a) </a:t>
            </a:r>
            <a:r>
              <a:rPr lang="zh-CN" altLang="en-US" sz="1600">
                <a:ea typeface="黑体" pitchFamily="49" charset="-122"/>
              </a:rPr>
              <a:t>均匀节点向量</a:t>
            </a:r>
            <a:r>
              <a:rPr lang="en-US" altLang="zh-CN" sz="1600" b="1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1600">
                <a:latin typeface="Times New Roman" pitchFamily="18" charset="0"/>
                <a:ea typeface="黑体" pitchFamily="49" charset="-122"/>
              </a:rPr>
              <a:t>=</a:t>
            </a:r>
            <a:r>
              <a:rPr lang="en-US" altLang="zh-CN" sz="1600" b="1">
                <a:latin typeface="Times New Roman" pitchFamily="18" charset="0"/>
                <a:ea typeface="黑体" pitchFamily="49" charset="-122"/>
              </a:rPr>
              <a:t> v </a:t>
            </a:r>
            <a:r>
              <a:rPr lang="en-US" altLang="zh-CN" sz="1600">
                <a:latin typeface="Times New Roman" pitchFamily="18" charset="0"/>
                <a:ea typeface="黑体" pitchFamily="49" charset="-122"/>
              </a:rPr>
              <a:t>=[-4, -3, -2, -1, 0, 1, 2, 3, 4, 5]</a:t>
            </a:r>
            <a:r>
              <a:rPr lang="zh-CN" altLang="en-US" sz="1600">
                <a:ea typeface="黑体" pitchFamily="49" charset="-122"/>
              </a:rPr>
              <a:t>，所构造曲面不插值角点</a:t>
            </a:r>
          </a:p>
          <a:p>
            <a:pPr marL="361950" indent="-361950" algn="just">
              <a:spcBef>
                <a:spcPct val="40000"/>
              </a:spcBef>
            </a:pPr>
            <a:r>
              <a:rPr lang="en-US" altLang="zh-CN" sz="1600">
                <a:ea typeface="黑体" pitchFamily="49" charset="-122"/>
              </a:rPr>
              <a:t>(b) </a:t>
            </a:r>
            <a:r>
              <a:rPr lang="zh-CN" altLang="en-US" sz="1600">
                <a:ea typeface="黑体" pitchFamily="49" charset="-122"/>
              </a:rPr>
              <a:t>具有端点处</a:t>
            </a:r>
            <a:r>
              <a:rPr lang="en-US" altLang="zh-CN" sz="1600">
                <a:ea typeface="黑体" pitchFamily="49" charset="-122"/>
              </a:rPr>
              <a:t>4</a:t>
            </a:r>
            <a:r>
              <a:rPr lang="zh-CN" altLang="en-US" sz="1600">
                <a:ea typeface="黑体" pitchFamily="49" charset="-122"/>
              </a:rPr>
              <a:t>阶重节点的节点向量</a:t>
            </a:r>
            <a:r>
              <a:rPr lang="en-US" altLang="zh-CN" sz="1600" b="1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1600">
                <a:latin typeface="Times New Roman" pitchFamily="18" charset="0"/>
                <a:ea typeface="黑体" pitchFamily="49" charset="-122"/>
              </a:rPr>
              <a:t>=</a:t>
            </a:r>
            <a:r>
              <a:rPr lang="en-US" altLang="zh-CN" sz="1600" b="1">
                <a:latin typeface="Times New Roman" pitchFamily="18" charset="0"/>
                <a:ea typeface="黑体" pitchFamily="49" charset="-122"/>
              </a:rPr>
              <a:t> v </a:t>
            </a:r>
            <a:r>
              <a:rPr lang="en-US" altLang="zh-CN" sz="1600">
                <a:latin typeface="Times New Roman" pitchFamily="18" charset="0"/>
                <a:ea typeface="黑体" pitchFamily="49" charset="-122"/>
              </a:rPr>
              <a:t>=[0, 0, 0, 0, 1, 2, 3, 3, 3, 3]</a:t>
            </a:r>
            <a:r>
              <a:rPr lang="zh-CN" altLang="en-US" sz="1600">
                <a:ea typeface="黑体" pitchFamily="49" charset="-122"/>
              </a:rPr>
              <a:t>，曲面插值角点</a:t>
            </a:r>
          </a:p>
          <a:p>
            <a:pPr marL="361950" indent="-361950" algn="just">
              <a:spcBef>
                <a:spcPct val="40000"/>
              </a:spcBef>
            </a:pPr>
            <a:r>
              <a:rPr lang="en-US" altLang="zh-CN" sz="1600">
                <a:ea typeface="黑体" pitchFamily="49" charset="-122"/>
              </a:rPr>
              <a:t>(c) </a:t>
            </a:r>
            <a:r>
              <a:rPr lang="zh-CN" altLang="en-US" sz="1600">
                <a:ea typeface="黑体" pitchFamily="49" charset="-122"/>
              </a:rPr>
              <a:t>采用了与图</a:t>
            </a:r>
            <a:r>
              <a:rPr lang="en-US" altLang="zh-CN" sz="1600">
                <a:ea typeface="黑体" pitchFamily="49" charset="-122"/>
              </a:rPr>
              <a:t>(b)</a:t>
            </a:r>
            <a:r>
              <a:rPr lang="zh-CN" altLang="en-US" sz="1600">
                <a:ea typeface="黑体" pitchFamily="49" charset="-122"/>
              </a:rPr>
              <a:t>相同的节点向量，扰动顶点</a:t>
            </a:r>
            <a:r>
              <a:rPr lang="en-US" altLang="zh-CN" sz="1600" b="1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1600" baseline="-25000">
                <a:latin typeface="Times New Roman" pitchFamily="18" charset="0"/>
                <a:ea typeface="黑体" pitchFamily="49" charset="-122"/>
              </a:rPr>
              <a:t>4,4</a:t>
            </a:r>
            <a:r>
              <a:rPr lang="zh-CN" altLang="en-US" sz="1600">
                <a:ea typeface="黑体" pitchFamily="49" charset="-122"/>
              </a:rPr>
              <a:t>的位置后，其形状变化的红色区域局限于变动顶点的邻域中．</a:t>
            </a:r>
          </a:p>
        </p:txBody>
      </p:sp>
      <p:sp>
        <p:nvSpPr>
          <p:cNvPr id="59397" name="Text Box 13"/>
          <p:cNvSpPr txBox="1">
            <a:spLocks noChangeArrowheads="1"/>
          </p:cNvSpPr>
          <p:nvPr/>
        </p:nvSpPr>
        <p:spPr bwMode="auto">
          <a:xfrm>
            <a:off x="611188" y="4064000"/>
            <a:ext cx="22844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zh-CN" sz="1600">
                <a:ea typeface="黑体" pitchFamily="49" charset="-122"/>
              </a:rPr>
              <a:t>(a) Uniform knots</a:t>
            </a:r>
            <a:endParaRPr lang="zh-CN" altLang="en-US" sz="1600">
              <a:ea typeface="黑体" pitchFamily="49" charset="-122"/>
            </a:endParaRPr>
          </a:p>
        </p:txBody>
      </p:sp>
      <p:sp>
        <p:nvSpPr>
          <p:cNvPr id="59398" name="Text Box 15"/>
          <p:cNvSpPr txBox="1">
            <a:spLocks noChangeArrowheads="1"/>
          </p:cNvSpPr>
          <p:nvPr/>
        </p:nvSpPr>
        <p:spPr bwMode="auto">
          <a:xfrm>
            <a:off x="3333750" y="4064000"/>
            <a:ext cx="2462213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zh-CN" sz="1600">
                <a:ea typeface="黑体" pitchFamily="49" charset="-122"/>
              </a:rPr>
              <a:t>(b) </a:t>
            </a:r>
            <a:r>
              <a:rPr lang="zh-CN" altLang="en-US" sz="1600">
                <a:ea typeface="黑体" pitchFamily="49" charset="-122"/>
              </a:rPr>
              <a:t>端点重节点</a:t>
            </a:r>
          </a:p>
        </p:txBody>
      </p:sp>
      <p:sp>
        <p:nvSpPr>
          <p:cNvPr id="59399" name="Text Box 16"/>
          <p:cNvSpPr txBox="1">
            <a:spLocks noChangeArrowheads="1"/>
          </p:cNvSpPr>
          <p:nvPr/>
        </p:nvSpPr>
        <p:spPr bwMode="auto">
          <a:xfrm>
            <a:off x="5864225" y="4064000"/>
            <a:ext cx="2641600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zh-CN" sz="1600">
                <a:ea typeface="黑体" pitchFamily="49" charset="-122"/>
              </a:rPr>
              <a:t>(c)Local property of B-spline surface</a:t>
            </a:r>
            <a:endParaRPr lang="zh-CN" altLang="en-US" sz="1600">
              <a:ea typeface="黑体" pitchFamily="49" charset="-122"/>
            </a:endParaRPr>
          </a:p>
        </p:txBody>
      </p:sp>
      <p:grpSp>
        <p:nvGrpSpPr>
          <p:cNvPr id="59400" name="Group 31"/>
          <p:cNvGrpSpPr>
            <a:grpSpLocks/>
          </p:cNvGrpSpPr>
          <p:nvPr/>
        </p:nvGrpSpPr>
        <p:grpSpPr bwMode="auto">
          <a:xfrm>
            <a:off x="528638" y="1484313"/>
            <a:ext cx="2616200" cy="2246312"/>
            <a:chOff x="333" y="935"/>
            <a:chExt cx="1648" cy="1415"/>
          </a:xfrm>
        </p:grpSpPr>
        <p:pic>
          <p:nvPicPr>
            <p:cNvPr id="59414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 l="10629" r="9744"/>
            <a:stretch>
              <a:fillRect/>
            </a:stretch>
          </p:blipFill>
          <p:spPr bwMode="auto">
            <a:xfrm>
              <a:off x="385" y="935"/>
              <a:ext cx="1506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15" name="Text Box 18"/>
            <p:cNvSpPr txBox="1">
              <a:spLocks noChangeArrowheads="1"/>
            </p:cNvSpPr>
            <p:nvPr/>
          </p:nvSpPr>
          <p:spPr bwMode="auto">
            <a:xfrm>
              <a:off x="582" y="2109"/>
              <a:ext cx="235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0,0</a:t>
              </a:r>
              <a:endParaRPr lang="en-US" altLang="zh-CN" sz="3600"/>
            </a:p>
          </p:txBody>
        </p:sp>
        <p:sp>
          <p:nvSpPr>
            <p:cNvPr id="59416" name="Text Box 19"/>
            <p:cNvSpPr txBox="1">
              <a:spLocks noChangeArrowheads="1"/>
            </p:cNvSpPr>
            <p:nvPr/>
          </p:nvSpPr>
          <p:spPr bwMode="auto">
            <a:xfrm>
              <a:off x="1746" y="1434"/>
              <a:ext cx="235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5,0</a:t>
              </a:r>
              <a:endParaRPr lang="en-US" altLang="zh-CN" sz="3600"/>
            </a:p>
          </p:txBody>
        </p:sp>
        <p:sp>
          <p:nvSpPr>
            <p:cNvPr id="59417" name="Text Box 20"/>
            <p:cNvSpPr txBox="1">
              <a:spLocks noChangeArrowheads="1"/>
            </p:cNvSpPr>
            <p:nvPr/>
          </p:nvSpPr>
          <p:spPr bwMode="auto">
            <a:xfrm>
              <a:off x="1248" y="935"/>
              <a:ext cx="23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5,5</a:t>
              </a:r>
              <a:endParaRPr lang="en-US" altLang="zh-CN" sz="3600"/>
            </a:p>
          </p:txBody>
        </p:sp>
        <p:sp>
          <p:nvSpPr>
            <p:cNvPr id="59418" name="Text Box 21"/>
            <p:cNvSpPr txBox="1">
              <a:spLocks noChangeArrowheads="1"/>
            </p:cNvSpPr>
            <p:nvPr/>
          </p:nvSpPr>
          <p:spPr bwMode="auto">
            <a:xfrm>
              <a:off x="333" y="1162"/>
              <a:ext cx="23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0,5</a:t>
              </a:r>
              <a:endParaRPr lang="en-US" altLang="zh-CN" sz="3600"/>
            </a:p>
          </p:txBody>
        </p:sp>
      </p:grpSp>
      <p:grpSp>
        <p:nvGrpSpPr>
          <p:cNvPr id="59401" name="Group 32"/>
          <p:cNvGrpSpPr>
            <a:grpSpLocks/>
          </p:cNvGrpSpPr>
          <p:nvPr/>
        </p:nvGrpSpPr>
        <p:grpSpPr bwMode="auto">
          <a:xfrm>
            <a:off x="3203575" y="1484313"/>
            <a:ext cx="2814638" cy="2252662"/>
            <a:chOff x="2064" y="935"/>
            <a:chExt cx="1773" cy="1419"/>
          </a:xfrm>
        </p:grpSpPr>
        <p:pic>
          <p:nvPicPr>
            <p:cNvPr id="59409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 l="9271" r="7028"/>
            <a:stretch>
              <a:fillRect/>
            </a:stretch>
          </p:blipFill>
          <p:spPr bwMode="auto">
            <a:xfrm>
              <a:off x="2111" y="935"/>
              <a:ext cx="1583" cy="1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10" name="Text Box 22"/>
            <p:cNvSpPr txBox="1">
              <a:spLocks noChangeArrowheads="1"/>
            </p:cNvSpPr>
            <p:nvPr/>
          </p:nvSpPr>
          <p:spPr bwMode="auto">
            <a:xfrm>
              <a:off x="2308" y="2109"/>
              <a:ext cx="23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0,0</a:t>
              </a:r>
              <a:endParaRPr lang="en-US" altLang="zh-CN" sz="3600"/>
            </a:p>
          </p:txBody>
        </p:sp>
        <p:sp>
          <p:nvSpPr>
            <p:cNvPr id="59411" name="Text Box 23"/>
            <p:cNvSpPr txBox="1">
              <a:spLocks noChangeArrowheads="1"/>
            </p:cNvSpPr>
            <p:nvPr/>
          </p:nvSpPr>
          <p:spPr bwMode="auto">
            <a:xfrm>
              <a:off x="3604" y="1469"/>
              <a:ext cx="233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5,0</a:t>
              </a:r>
              <a:endParaRPr lang="en-US" altLang="zh-CN" sz="3600"/>
            </a:p>
          </p:txBody>
        </p:sp>
        <p:sp>
          <p:nvSpPr>
            <p:cNvPr id="59412" name="Text Box 24"/>
            <p:cNvSpPr txBox="1">
              <a:spLocks noChangeArrowheads="1"/>
            </p:cNvSpPr>
            <p:nvPr/>
          </p:nvSpPr>
          <p:spPr bwMode="auto">
            <a:xfrm>
              <a:off x="2974" y="935"/>
              <a:ext cx="23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5,5</a:t>
              </a:r>
              <a:endParaRPr lang="en-US" altLang="zh-CN" sz="3600"/>
            </a:p>
          </p:txBody>
        </p:sp>
        <p:sp>
          <p:nvSpPr>
            <p:cNvPr id="59413" name="Text Box 25"/>
            <p:cNvSpPr txBox="1">
              <a:spLocks noChangeArrowheads="1"/>
            </p:cNvSpPr>
            <p:nvPr/>
          </p:nvSpPr>
          <p:spPr bwMode="auto">
            <a:xfrm>
              <a:off x="2064" y="1162"/>
              <a:ext cx="233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0,5</a:t>
              </a:r>
              <a:endParaRPr lang="en-US" altLang="zh-CN" sz="3600"/>
            </a:p>
          </p:txBody>
        </p:sp>
      </p:grpSp>
      <p:grpSp>
        <p:nvGrpSpPr>
          <p:cNvPr id="59402" name="Group 34"/>
          <p:cNvGrpSpPr>
            <a:grpSpLocks/>
          </p:cNvGrpSpPr>
          <p:nvPr/>
        </p:nvGrpSpPr>
        <p:grpSpPr bwMode="auto">
          <a:xfrm>
            <a:off x="6091238" y="1341438"/>
            <a:ext cx="2657475" cy="2384425"/>
            <a:chOff x="3837" y="845"/>
            <a:chExt cx="1674" cy="1502"/>
          </a:xfrm>
        </p:grpSpPr>
        <p:pic>
          <p:nvPicPr>
            <p:cNvPr id="59403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 l="9094" r="9094"/>
            <a:stretch>
              <a:fillRect/>
            </a:stretch>
          </p:blipFill>
          <p:spPr bwMode="auto">
            <a:xfrm>
              <a:off x="3838" y="935"/>
              <a:ext cx="1543" cy="1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4" name="Text Box 26"/>
            <p:cNvSpPr txBox="1">
              <a:spLocks noChangeArrowheads="1"/>
            </p:cNvSpPr>
            <p:nvPr/>
          </p:nvSpPr>
          <p:spPr bwMode="auto">
            <a:xfrm>
              <a:off x="5277" y="1469"/>
              <a:ext cx="23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5,0</a:t>
              </a:r>
              <a:endParaRPr lang="en-US" altLang="zh-CN" sz="3600"/>
            </a:p>
          </p:txBody>
        </p:sp>
        <p:sp>
          <p:nvSpPr>
            <p:cNvPr id="59405" name="Text Box 27"/>
            <p:cNvSpPr txBox="1">
              <a:spLocks noChangeArrowheads="1"/>
            </p:cNvSpPr>
            <p:nvPr/>
          </p:nvSpPr>
          <p:spPr bwMode="auto">
            <a:xfrm>
              <a:off x="4596" y="845"/>
              <a:ext cx="23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4,4</a:t>
              </a:r>
              <a:endParaRPr lang="en-US" altLang="zh-CN" sz="3600"/>
            </a:p>
          </p:txBody>
        </p:sp>
        <p:sp>
          <p:nvSpPr>
            <p:cNvPr id="59406" name="Text Box 28"/>
            <p:cNvSpPr txBox="1">
              <a:spLocks noChangeArrowheads="1"/>
            </p:cNvSpPr>
            <p:nvPr/>
          </p:nvSpPr>
          <p:spPr bwMode="auto">
            <a:xfrm>
              <a:off x="3837" y="1171"/>
              <a:ext cx="235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0,5</a:t>
              </a:r>
              <a:endParaRPr lang="en-US" altLang="zh-CN" sz="3600"/>
            </a:p>
          </p:txBody>
        </p:sp>
        <p:sp>
          <p:nvSpPr>
            <p:cNvPr id="59407" name="Text Box 29"/>
            <p:cNvSpPr txBox="1">
              <a:spLocks noChangeArrowheads="1"/>
            </p:cNvSpPr>
            <p:nvPr/>
          </p:nvSpPr>
          <p:spPr bwMode="auto">
            <a:xfrm>
              <a:off x="4785" y="1034"/>
              <a:ext cx="23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5,5</a:t>
              </a:r>
              <a:endParaRPr lang="en-US" altLang="zh-CN" sz="3600"/>
            </a:p>
          </p:txBody>
        </p:sp>
        <p:sp>
          <p:nvSpPr>
            <p:cNvPr id="59408" name="Text Box 30"/>
            <p:cNvSpPr txBox="1">
              <a:spLocks noChangeArrowheads="1"/>
            </p:cNvSpPr>
            <p:nvPr/>
          </p:nvSpPr>
          <p:spPr bwMode="auto">
            <a:xfrm>
              <a:off x="4036" y="2109"/>
              <a:ext cx="23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en-US" altLang="zh-CN" b="1">
                  <a:latin typeface="Times New Roman" pitchFamily="18" charset="0"/>
                </a:rPr>
                <a:t>R</a:t>
              </a:r>
              <a:r>
                <a:rPr lang="en-US" altLang="zh-CN" baseline="-25000">
                  <a:latin typeface="Times New Roman" pitchFamily="18" charset="0"/>
                </a:rPr>
                <a:t>0,0</a:t>
              </a:r>
              <a:endParaRPr lang="en-US" altLang="zh-CN" sz="3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Reconstruction(</a:t>
            </a:r>
            <a:r>
              <a:rPr lang="zh-CN" altLang="en-US" sz="3600" dirty="0" smtClean="0"/>
              <a:t>重构，</a:t>
            </a:r>
            <a:r>
              <a:rPr lang="en-US" altLang="zh-CN" sz="3600" dirty="0" smtClean="0"/>
              <a:t>Eck &amp; Hoppe)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73F8D-E907-4F9A-954E-630720CD238D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5"/>
            <a:ext cx="7848872" cy="570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73F8D-E907-4F9A-954E-630720CD238D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67644"/>
            <a:ext cx="8120118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3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23FF5E-1EB3-4C78-B9A4-7B753012E8B8}" type="slidenum">
              <a:rPr lang="zh-CN" altLang="en-US" smtClean="0">
                <a:ea typeface="宋体" charset="-122"/>
              </a:rPr>
              <a:pPr/>
              <a:t>63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0419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Drawbacks of B-spline surfaces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428750"/>
            <a:ext cx="4286250" cy="25717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It can not exactly represent conic surfaces </a:t>
            </a:r>
          </a:p>
          <a:p>
            <a:pPr eaLnBrk="1" hangingPunct="1">
              <a:buNone/>
            </a:pPr>
            <a:r>
              <a:rPr lang="en-US" altLang="zh-CN" dirty="0" smtClean="0">
                <a:ea typeface="黑体" pitchFamily="49" charset="-122"/>
              </a:rPr>
              <a:t>   (</a:t>
            </a:r>
            <a:r>
              <a:rPr lang="zh-CN" altLang="en-US" dirty="0" smtClean="0">
                <a:ea typeface="黑体" pitchFamily="49" charset="-122"/>
              </a:rPr>
              <a:t>不能精确表示二次曲面：球面、圆柱面、圆锥面等</a:t>
            </a:r>
            <a:r>
              <a:rPr lang="en-US" altLang="zh-CN" dirty="0" smtClean="0">
                <a:ea typeface="黑体" pitchFamily="49" charset="-122"/>
              </a:rPr>
              <a:t>)</a:t>
            </a:r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1500188"/>
            <a:ext cx="4181475" cy="4476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 rot="5400000">
            <a:off x="4286250" y="1714500"/>
            <a:ext cx="4429125" cy="4143375"/>
          </a:xfrm>
          <a:prstGeom prst="line">
            <a:avLst/>
          </a:prstGeom>
          <a:noFill/>
          <a:ln w="63500" algn="ctr">
            <a:solidFill>
              <a:srgbClr val="C00000">
                <a:alpha val="7843"/>
              </a:srgbClr>
            </a:solidFill>
            <a:round/>
            <a:headEnd/>
            <a:tailEnd/>
          </a:ln>
        </p:spPr>
      </p:cxnSp>
      <p:cxnSp>
        <p:nvCxnSpPr>
          <p:cNvPr id="9" name="直接连接符 8"/>
          <p:cNvCxnSpPr>
            <a:cxnSpLocks noChangeShapeType="1"/>
          </p:cNvCxnSpPr>
          <p:nvPr/>
        </p:nvCxnSpPr>
        <p:spPr bwMode="auto">
          <a:xfrm rot="16200000" flipH="1">
            <a:off x="4357688" y="1857375"/>
            <a:ext cx="4357687" cy="3929063"/>
          </a:xfrm>
          <a:prstGeom prst="line">
            <a:avLst/>
          </a:prstGeom>
          <a:noFill/>
          <a:ln w="63500" algn="ctr">
            <a:solidFill>
              <a:srgbClr val="C00000">
                <a:alpha val="7843"/>
              </a:srgbClr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5" y="1412776"/>
            <a:ext cx="8327901" cy="4419600"/>
          </a:xfrm>
        </p:spPr>
        <p:txBody>
          <a:bodyPr/>
          <a:lstStyle/>
          <a:p>
            <a:r>
              <a:rPr lang="en-US" altLang="zh-CN" dirty="0" smtClean="0"/>
              <a:t>Smooth stitching is also difficult(</a:t>
            </a:r>
            <a:r>
              <a:rPr lang="zh-CN" altLang="en-US" dirty="0" smtClean="0"/>
              <a:t>光滑拼接</a:t>
            </a:r>
            <a:r>
              <a:rPr lang="en-US" altLang="zh-CN" dirty="0" smtClean="0"/>
              <a:t>r</a:t>
            </a:r>
            <a:r>
              <a:rPr lang="zh-CN" altLang="en-US" dirty="0" smtClean="0"/>
              <a:t>仍然困难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73F8D-E907-4F9A-954E-630720CD238D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24944"/>
            <a:ext cx="85439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Drawbacks of B-spline surfaces</a:t>
            </a:r>
            <a:endParaRPr lang="zh-CN" altLang="en-US" dirty="0" smtClean="0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27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4B15AF-F41B-446D-8511-BC45B1C4C6D2}" type="slidenum">
              <a:rPr lang="zh-CN" altLang="en-US" smtClean="0">
                <a:ea typeface="宋体" charset="-122"/>
              </a:rPr>
              <a:pPr/>
              <a:t>65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428750"/>
            <a:ext cx="8143875" cy="441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It is more difficult for complicated objects</a:t>
            </a:r>
            <a:endParaRPr lang="zh-CN" altLang="en-US" dirty="0" smtClean="0">
              <a:ea typeface="黑体" pitchFamily="49" charset="-122"/>
            </a:endParaRP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050" y="2428875"/>
            <a:ext cx="3933825" cy="3838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3" y="3214688"/>
            <a:ext cx="3457575" cy="2581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050" y="2276872"/>
            <a:ext cx="7515225" cy="3609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2FC444-D4C0-4FB8-88E7-FDDB0F446D14}" type="slidenum">
              <a:rPr lang="zh-CN" altLang="en-US" smtClean="0">
                <a:ea typeface="宋体" charset="-122"/>
              </a:rPr>
              <a:pPr/>
              <a:t>66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黑体" pitchFamily="49" charset="-122"/>
              </a:rPr>
              <a:t>内容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黑体" pitchFamily="49" charset="-122"/>
              </a:rPr>
              <a:t>参数曲面表示</a:t>
            </a: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参数表示的数学原理</a:t>
            </a:r>
          </a:p>
          <a:p>
            <a:pPr lvl="1" eaLnBrk="1" hangingPunct="1"/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参数曲线</a:t>
            </a:r>
          </a:p>
          <a:p>
            <a:pPr lvl="1" eaLnBrk="1" hangingPunct="1"/>
            <a:r>
              <a:rPr lang="zh-CN" altLang="en-US" smtClean="0">
                <a:ea typeface="黑体" pitchFamily="49" charset="-122"/>
              </a:rPr>
              <a:t>参数曲面</a:t>
            </a: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B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zier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曲面</a:t>
            </a:r>
          </a:p>
          <a:p>
            <a:pPr lvl="2" eaLnBrk="1" hangingPunct="1"/>
            <a:r>
              <a:rPr lang="en-US" altLang="zh-CN" smtClean="0">
                <a:solidFill>
                  <a:srgbClr val="C0C0C0"/>
                </a:solidFill>
                <a:ea typeface="黑体" pitchFamily="49" charset="-122"/>
              </a:rPr>
              <a:t>B-</a:t>
            </a:r>
            <a:r>
              <a:rPr lang="zh-CN" altLang="en-US" smtClean="0">
                <a:solidFill>
                  <a:srgbClr val="C0C0C0"/>
                </a:solidFill>
                <a:ea typeface="黑体" pitchFamily="49" charset="-122"/>
              </a:rPr>
              <a:t>样条曲面</a:t>
            </a:r>
          </a:p>
          <a:p>
            <a:pPr lvl="2" eaLnBrk="1" hangingPunct="1"/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E8AEAF-10A1-4584-8CCB-7945315AEFAA}" type="slidenum">
              <a:rPr lang="zh-CN" altLang="en-US" smtClean="0">
                <a:ea typeface="宋体" charset="-122"/>
              </a:rPr>
              <a:pPr/>
              <a:t>67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3491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曲面</a:t>
            </a:r>
            <a:r>
              <a:rPr lang="en-US" altLang="zh-CN" smtClean="0">
                <a:ea typeface="黑体" pitchFamily="49" charset="-122"/>
              </a:rPr>
              <a:t>(omitted)</a:t>
            </a:r>
            <a:endParaRPr lang="zh-CN" altLang="en-US" smtClean="0">
              <a:ea typeface="黑体" pitchFamily="49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曲面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增加了权因子作为形状控制手段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包含</a:t>
            </a:r>
            <a:r>
              <a:rPr lang="en-US" altLang="zh-CN" smtClean="0">
                <a:ea typeface="黑体" pitchFamily="49" charset="-122"/>
              </a:rPr>
              <a:t>B-</a:t>
            </a:r>
            <a:r>
              <a:rPr lang="zh-CN" altLang="en-US" smtClean="0">
                <a:ea typeface="黑体" pitchFamily="49" charset="-122"/>
              </a:rPr>
              <a:t>样条曲面和</a:t>
            </a:r>
            <a:r>
              <a:rPr lang="en-US" altLang="zh-CN" smtClean="0">
                <a:ea typeface="黑体" pitchFamily="49" charset="-122"/>
              </a:rPr>
              <a:t>B</a:t>
            </a:r>
            <a:r>
              <a:rPr lang="en-US" altLang="zh-CN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smtClean="0">
                <a:ea typeface="黑体" pitchFamily="49" charset="-122"/>
              </a:rPr>
              <a:t>zier</a:t>
            </a:r>
            <a:r>
              <a:rPr lang="zh-CN" altLang="en-US" smtClean="0">
                <a:ea typeface="黑体" pitchFamily="49" charset="-122"/>
              </a:rPr>
              <a:t>曲面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可以精确表示机械零件中常用的二次曲面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工业产品几何定义的</a:t>
            </a:r>
            <a:r>
              <a:rPr lang="en-US" altLang="zh-CN" smtClean="0">
                <a:ea typeface="黑体" pitchFamily="49" charset="-122"/>
              </a:rPr>
              <a:t>STEP</a:t>
            </a:r>
            <a:r>
              <a:rPr lang="zh-CN" altLang="en-US" smtClean="0">
                <a:ea typeface="黑体" pitchFamily="49" charset="-122"/>
              </a:rPr>
              <a:t>标准 </a:t>
            </a:r>
            <a:r>
              <a:rPr lang="en-US" altLang="zh-CN" smtClean="0">
                <a:ea typeface="黑体" pitchFamily="49" charset="-122"/>
              </a:rPr>
              <a:t>(1991</a:t>
            </a:r>
            <a:r>
              <a:rPr lang="zh-CN" altLang="en-US" smtClean="0">
                <a:ea typeface="黑体" pitchFamily="49" charset="-122"/>
              </a:rPr>
              <a:t>年</a:t>
            </a:r>
            <a:r>
              <a:rPr lang="en-US" altLang="zh-CN" smtClean="0">
                <a:ea typeface="黑体" pitchFamily="49" charset="-122"/>
              </a:rPr>
              <a:t>):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mtClean="0">
                <a:ea typeface="黑体" pitchFamily="49" charset="-122"/>
              </a:rPr>
              <a:t>自由曲线曲面唯一地采用</a:t>
            </a:r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E37B5B-94BF-4758-A171-09451C7E4B13}" type="slidenum">
              <a:rPr lang="zh-CN" altLang="en-US" smtClean="0">
                <a:ea typeface="宋体" charset="-122"/>
              </a:rPr>
              <a:pPr/>
              <a:t>68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黑体" pitchFamily="49" charset="-122"/>
              </a:rPr>
              <a:t>NURBS</a:t>
            </a:r>
            <a:r>
              <a:rPr lang="zh-CN" altLang="en-US" smtClean="0">
                <a:ea typeface="黑体" pitchFamily="49" charset="-122"/>
              </a:rPr>
              <a:t>曲面表示球面</a:t>
            </a:r>
          </a:p>
        </p:txBody>
      </p:sp>
      <p:graphicFrame>
        <p:nvGraphicFramePr>
          <p:cNvPr id="2662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435225" y="1627188"/>
          <a:ext cx="3940175" cy="401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位图图像" r:id="rId4" imgW="7980952" imgH="8028571" progId="PBrush">
                  <p:embed/>
                </p:oleObj>
              </mc:Choice>
              <mc:Fallback>
                <p:oleObj name="位图图像" r:id="rId4" imgW="7980952" imgH="8028571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1627188"/>
                        <a:ext cx="3940175" cy="401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909763" y="5661025"/>
            <a:ext cx="5399087" cy="503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>
              <a:lnSpc>
                <a:spcPct val="96000"/>
              </a:lnSpc>
            </a:pPr>
            <a:r>
              <a:rPr lang="en-US" altLang="zh-CN" sz="2400">
                <a:ea typeface="黑体" pitchFamily="49" charset="-122"/>
              </a:rPr>
              <a:t>NURBS</a:t>
            </a:r>
            <a:r>
              <a:rPr lang="zh-CN" altLang="en-US" sz="2400">
                <a:ea typeface="黑体" pitchFamily="49" charset="-122"/>
              </a:rPr>
              <a:t>精确表示的球面及其控制顶点</a:t>
            </a:r>
            <a:endParaRPr lang="zh-CN" altLang="en-US" sz="2400" b="1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2F26C5-551A-44B0-AC41-BFFB0891D88D}" type="slidenum">
              <a:rPr lang="zh-CN" altLang="en-US" smtClean="0">
                <a:ea typeface="宋体" charset="-122"/>
              </a:rPr>
              <a:pPr/>
              <a:t>69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黑体" pitchFamily="49" charset="-122"/>
              </a:rPr>
              <a:t>小结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ea typeface="黑体" pitchFamily="49" charset="-122"/>
              </a:rPr>
              <a:t>物体的参数曲面表示</a:t>
            </a:r>
          </a:p>
          <a:p>
            <a:pPr lvl="1" eaLnBrk="1" hangingPunct="1"/>
            <a:r>
              <a:rPr lang="zh-CN" altLang="en-US" dirty="0" smtClean="0">
                <a:ea typeface="黑体" pitchFamily="49" charset="-122"/>
              </a:rPr>
              <a:t>参数表示的数学原理：曲线、曲面</a:t>
            </a:r>
          </a:p>
          <a:p>
            <a:pPr lvl="1" eaLnBrk="1" hangingPunct="1"/>
            <a:r>
              <a:rPr lang="zh-CN" altLang="en-US" dirty="0" smtClean="0">
                <a:ea typeface="黑体" pitchFamily="49" charset="-122"/>
              </a:rPr>
              <a:t>参数曲线：</a:t>
            </a:r>
            <a:r>
              <a:rPr lang="en-US" altLang="zh-CN" dirty="0" err="1" smtClean="0">
                <a:ea typeface="黑体" pitchFamily="49" charset="-122"/>
              </a:rPr>
              <a:t>B</a:t>
            </a:r>
            <a:r>
              <a:rPr lang="en-US" altLang="zh-CN" dirty="0" err="1" smtClean="0">
                <a:ea typeface="黑体" pitchFamily="49" charset="-122"/>
                <a:cs typeface="Times New Roman" pitchFamily="18" charset="0"/>
              </a:rPr>
              <a:t>é</a:t>
            </a:r>
            <a:r>
              <a:rPr lang="en-US" altLang="zh-CN" dirty="0" err="1" smtClean="0">
                <a:ea typeface="黑体" pitchFamily="49" charset="-122"/>
              </a:rPr>
              <a:t>zier</a:t>
            </a:r>
            <a:r>
              <a:rPr lang="zh-CN" altLang="en-US" dirty="0" smtClean="0">
                <a:ea typeface="黑体" pitchFamily="49" charset="-122"/>
              </a:rPr>
              <a:t>、</a:t>
            </a:r>
            <a:r>
              <a:rPr lang="en-US" altLang="zh-CN" dirty="0" smtClean="0">
                <a:ea typeface="黑体" pitchFamily="49" charset="-122"/>
              </a:rPr>
              <a:t>B-</a:t>
            </a:r>
            <a:r>
              <a:rPr lang="zh-CN" altLang="en-US" dirty="0" smtClean="0">
                <a:ea typeface="黑体" pitchFamily="49" charset="-122"/>
              </a:rPr>
              <a:t>样条和</a:t>
            </a:r>
            <a:r>
              <a:rPr lang="en-US" altLang="zh-CN" dirty="0" smtClean="0">
                <a:ea typeface="黑体" pitchFamily="49" charset="-122"/>
              </a:rPr>
              <a:t>NURBS</a:t>
            </a:r>
            <a:r>
              <a:rPr lang="zh-CN" altLang="en-US" dirty="0" smtClean="0">
                <a:ea typeface="黑体" pitchFamily="49" charset="-122"/>
              </a:rPr>
              <a:t>曲线</a:t>
            </a:r>
          </a:p>
          <a:p>
            <a:pPr lvl="1" eaLnBrk="1" hangingPunct="1"/>
            <a:r>
              <a:rPr lang="zh-CN" altLang="en-US" dirty="0" smtClean="0">
                <a:ea typeface="黑体" pitchFamily="49" charset="-122"/>
              </a:rPr>
              <a:t>参数曲面：</a:t>
            </a:r>
            <a:r>
              <a:rPr lang="en-US" altLang="zh-CN" dirty="0" err="1" smtClean="0">
                <a:ea typeface="黑体" pitchFamily="49" charset="-122"/>
              </a:rPr>
              <a:t>Bézier</a:t>
            </a:r>
            <a:r>
              <a:rPr lang="zh-CN" altLang="en-US" dirty="0" smtClean="0">
                <a:ea typeface="黑体" pitchFamily="49" charset="-122"/>
              </a:rPr>
              <a:t>、</a:t>
            </a:r>
            <a:r>
              <a:rPr lang="en-US" altLang="zh-CN" dirty="0" smtClean="0">
                <a:ea typeface="黑体" pitchFamily="49" charset="-122"/>
              </a:rPr>
              <a:t>B-</a:t>
            </a:r>
            <a:r>
              <a:rPr lang="zh-CN" altLang="en-US" dirty="0" smtClean="0">
                <a:ea typeface="黑体" pitchFamily="49" charset="-122"/>
              </a:rPr>
              <a:t>样条和</a:t>
            </a:r>
            <a:r>
              <a:rPr lang="en-US" altLang="zh-CN" dirty="0" smtClean="0">
                <a:ea typeface="黑体" pitchFamily="49" charset="-122"/>
              </a:rPr>
              <a:t>NURBS</a:t>
            </a:r>
            <a:r>
              <a:rPr lang="zh-CN" altLang="en-US" dirty="0" smtClean="0">
                <a:ea typeface="黑体" pitchFamily="49" charset="-122"/>
              </a:rPr>
              <a:t>曲面</a:t>
            </a:r>
            <a:endParaRPr lang="en-US" altLang="zh-CN" dirty="0" smtClean="0">
              <a:ea typeface="黑体" pitchFamily="49" charset="-122"/>
            </a:endParaRPr>
          </a:p>
          <a:p>
            <a:pPr lvl="1" eaLnBrk="1" hangingPunct="1"/>
            <a:r>
              <a:rPr lang="zh-CN" altLang="en-US" dirty="0" smtClean="0">
                <a:ea typeface="黑体" pitchFamily="49" charset="-122"/>
              </a:rPr>
              <a:t>参数曲线与曲面的绘制</a:t>
            </a:r>
            <a:endParaRPr lang="zh-CN" altLang="en-US" dirty="0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495AC2-EC4F-4C55-BD48-0FD1EB999A0D}" type="slidenum">
              <a:rPr lang="zh-CN" altLang="en-US" smtClean="0">
                <a:ea typeface="宋体" charset="-122"/>
              </a:rPr>
              <a:pPr/>
              <a:t>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dirty="0" smtClean="0">
                <a:ea typeface="黑体" pitchFamily="49" charset="-122"/>
              </a:rPr>
              <a:t>Bilinear quadrilateral patches</a:t>
            </a:r>
            <a:r>
              <a:rPr lang="en-US" altLang="zh-CN" sz="3600" dirty="0" smtClean="0">
                <a:ea typeface="黑体" pitchFamily="49" charset="-122"/>
              </a:rPr>
              <a:t> </a:t>
            </a:r>
            <a:br>
              <a:rPr lang="en-US" altLang="zh-CN" sz="3600" dirty="0" smtClean="0">
                <a:ea typeface="黑体" pitchFamily="49" charset="-122"/>
              </a:rPr>
            </a:br>
            <a:r>
              <a:rPr lang="en-US" altLang="zh-CN" sz="3600" dirty="0" smtClean="0">
                <a:ea typeface="黑体" pitchFamily="49" charset="-122"/>
              </a:rPr>
              <a:t>(</a:t>
            </a:r>
            <a:r>
              <a:rPr lang="zh-CN" altLang="en-US" sz="3600" dirty="0" smtClean="0">
                <a:ea typeface="黑体" pitchFamily="49" charset="-122"/>
              </a:rPr>
              <a:t>双线性四边形曲面片</a:t>
            </a:r>
            <a:r>
              <a:rPr lang="en-US" altLang="zh-CN" sz="3600" dirty="0" smtClean="0">
                <a:ea typeface="黑体" pitchFamily="49" charset="-122"/>
              </a:rPr>
              <a:t>)</a:t>
            </a:r>
            <a:endParaRPr lang="zh-CN" altLang="en-US" sz="3600" b="1" dirty="0" smtClean="0">
              <a:ea typeface="黑体" pitchFamily="49" charset="-122"/>
            </a:endParaRP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484784"/>
            <a:ext cx="8358187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黑体" pitchFamily="49" charset="-122"/>
              </a:rPr>
              <a:t>Parametric expression(</a:t>
            </a:r>
            <a:r>
              <a:rPr lang="zh-CN" altLang="en-US" dirty="0" smtClean="0">
                <a:ea typeface="黑体" pitchFamily="49" charset="-122"/>
              </a:rPr>
              <a:t>表达式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  <a:p>
            <a:pPr eaLnBrk="1" hangingPunct="1">
              <a:defRPr/>
            </a:pPr>
            <a:endParaRPr lang="zh-CN" altLang="en-US" dirty="0" smtClean="0">
              <a:ea typeface="黑体" pitchFamily="49" charset="-122"/>
            </a:endParaRPr>
          </a:p>
          <a:p>
            <a:pPr lvl="1" eaLnBrk="1" hangingPunct="1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zh-CN" dirty="0" smtClean="0">
                <a:ea typeface="黑体" pitchFamily="49" charset="-122"/>
              </a:rPr>
              <a:t>                                            (</a:t>
            </a:r>
            <a:r>
              <a:rPr lang="en-US" altLang="zh-CN" i="1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</a:t>
            </a:r>
            <a:r>
              <a:rPr lang="en-US" altLang="zh-CN" dirty="0" err="1" smtClean="0">
                <a:ea typeface="黑体" pitchFamily="49" charset="-122"/>
              </a:rPr>
              <a:t>,</a:t>
            </a:r>
            <a:r>
              <a:rPr lang="en-US" altLang="zh-CN" i="1" dirty="0" err="1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v</a:t>
            </a:r>
            <a:r>
              <a:rPr lang="en-US" altLang="zh-CN" dirty="0" smtClean="0">
                <a:ea typeface="黑体" pitchFamily="49" charset="-122"/>
              </a:rPr>
              <a:t>)∈[0,1]×[0,1] </a:t>
            </a:r>
            <a:endParaRPr lang="zh-CN" altLang="en-US" dirty="0" smtClean="0"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dirty="0" smtClean="0">
                <a:solidFill>
                  <a:srgbClr val="FF0000"/>
                </a:solidFill>
                <a:ea typeface="黑体" pitchFamily="49" charset="-122"/>
              </a:rPr>
              <a:t>Four points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P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0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、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P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1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、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P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2  </a:t>
            </a:r>
            <a:r>
              <a:rPr lang="en-US" altLang="zh-CN" dirty="0" smtClean="0">
                <a:ea typeface="黑体" pitchFamily="49" charset="-122"/>
              </a:rPr>
              <a:t>and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P</a:t>
            </a:r>
            <a:r>
              <a:rPr lang="en-US" altLang="zh-CN" baseline="-25000" dirty="0" smtClean="0">
                <a:latin typeface="Times New Roman" pitchFamily="18" charset="0"/>
                <a:ea typeface="黑体" pitchFamily="49" charset="-122"/>
              </a:rPr>
              <a:t>3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</a:t>
            </a:r>
            <a:endParaRPr lang="en-US" altLang="zh-CN" dirty="0" smtClean="0">
              <a:latin typeface="Times New Roman" pitchFamily="18" charset="0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  <a:defRPr/>
            </a:pPr>
            <a:r>
              <a:rPr lang="en-US" altLang="zh-CN" dirty="0" smtClean="0">
                <a:latin typeface="+mj-lt"/>
                <a:ea typeface="黑体" pitchFamily="49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+mj-lt"/>
                <a:ea typeface="黑体" pitchFamily="49" charset="-122"/>
              </a:rPr>
              <a:t>   four corners </a:t>
            </a:r>
            <a:r>
              <a:rPr lang="en-US" altLang="zh-CN" dirty="0" smtClean="0">
                <a:latin typeface="+mj-lt"/>
                <a:ea typeface="黑体" pitchFamily="49" charset="-122"/>
              </a:rPr>
              <a:t>of the surface: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None/>
              <a:defRPr/>
            </a:pPr>
            <a:r>
              <a:rPr lang="zh-CN" altLang="en-US" b="1" dirty="0" smtClean="0">
                <a:latin typeface="Times New Roman" pitchFamily="18" charset="0"/>
                <a:ea typeface="黑体" pitchFamily="49" charset="-122"/>
              </a:rPr>
              <a:t>  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(0,0)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、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(1,0)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、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(1,0)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 dirty="0" smtClean="0">
                <a:ea typeface="黑体" pitchFamily="49" charset="-122"/>
              </a:rPr>
              <a:t>and </a:t>
            </a:r>
            <a:r>
              <a:rPr lang="en-US" altLang="zh-CN" b="1" dirty="0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</a:rPr>
              <a:t>(0,1)</a:t>
            </a:r>
            <a:r>
              <a:rPr lang="en-US" altLang="zh-CN" dirty="0" smtClean="0">
                <a:ea typeface="黑体" pitchFamily="49" charset="-122"/>
              </a:rPr>
              <a:t> </a:t>
            </a:r>
            <a:endParaRPr lang="zh-CN" altLang="en-US" dirty="0" smtClean="0">
              <a:ea typeface="黑体" pitchFamily="49" charset="-122"/>
            </a:endParaRP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858736"/>
              </p:ext>
            </p:extLst>
          </p:nvPr>
        </p:nvGraphicFramePr>
        <p:xfrm>
          <a:off x="827584" y="2276475"/>
          <a:ext cx="7402513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4" imgW="2933700" imgH="241300" progId="">
                  <p:embed/>
                </p:oleObj>
              </mc:Choice>
              <mc:Fallback>
                <p:oleObj name="Equation" r:id="rId4" imgW="2933700" imgH="2413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276475"/>
                        <a:ext cx="7402513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任意多边形 7"/>
          <p:cNvSpPr>
            <a:spLocks noChangeArrowheads="1"/>
          </p:cNvSpPr>
          <p:nvPr/>
        </p:nvSpPr>
        <p:spPr bwMode="auto">
          <a:xfrm>
            <a:off x="6858000" y="4146227"/>
            <a:ext cx="1577975" cy="1371600"/>
          </a:xfrm>
          <a:custGeom>
            <a:avLst/>
            <a:gdLst>
              <a:gd name="T0" fmla="*/ 0 w 1577340"/>
              <a:gd name="T1" fmla="*/ 480060 h 1371600"/>
              <a:gd name="T2" fmla="*/ 652560 w 1577340"/>
              <a:gd name="T3" fmla="*/ 0 h 1371600"/>
              <a:gd name="T4" fmla="*/ 1579882 w 1577340"/>
              <a:gd name="T5" fmla="*/ 434340 h 1371600"/>
              <a:gd name="T6" fmla="*/ 744146 w 1577340"/>
              <a:gd name="T7" fmla="*/ 1371600 h 1371600"/>
              <a:gd name="T8" fmla="*/ 0 w 1577340"/>
              <a:gd name="T9" fmla="*/ 480060 h 137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77340"/>
              <a:gd name="T16" fmla="*/ 0 h 1371600"/>
              <a:gd name="T17" fmla="*/ 1577340 w 1577340"/>
              <a:gd name="T18" fmla="*/ 1371600 h 137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77340" h="1371600">
                <a:moveTo>
                  <a:pt x="0" y="480060"/>
                </a:moveTo>
                <a:lnTo>
                  <a:pt x="651510" y="0"/>
                </a:lnTo>
                <a:lnTo>
                  <a:pt x="1577340" y="434340"/>
                </a:lnTo>
                <a:lnTo>
                  <a:pt x="742950" y="1371600"/>
                </a:lnTo>
                <a:lnTo>
                  <a:pt x="0" y="480060"/>
                </a:ln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104" name="TextBox 8"/>
          <p:cNvSpPr txBox="1">
            <a:spLocks noChangeArrowheads="1"/>
          </p:cNvSpPr>
          <p:nvPr/>
        </p:nvSpPr>
        <p:spPr bwMode="auto">
          <a:xfrm>
            <a:off x="6429375" y="4431977"/>
            <a:ext cx="441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p0</a:t>
            </a:r>
            <a:endParaRPr lang="zh-CN" altLang="en-US"/>
          </a:p>
        </p:txBody>
      </p:sp>
      <p:sp>
        <p:nvSpPr>
          <p:cNvPr id="4105" name="TextBox 9"/>
          <p:cNvSpPr txBox="1">
            <a:spLocks noChangeArrowheads="1"/>
          </p:cNvSpPr>
          <p:nvPr/>
        </p:nvSpPr>
        <p:spPr bwMode="auto">
          <a:xfrm>
            <a:off x="7572375" y="5360665"/>
            <a:ext cx="44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p1</a:t>
            </a:r>
            <a:endParaRPr lang="zh-CN" altLang="en-US"/>
          </a:p>
        </p:txBody>
      </p:sp>
      <p:sp>
        <p:nvSpPr>
          <p:cNvPr id="4106" name="TextBox 10"/>
          <p:cNvSpPr txBox="1">
            <a:spLocks noChangeArrowheads="1"/>
          </p:cNvSpPr>
          <p:nvPr/>
        </p:nvSpPr>
        <p:spPr bwMode="auto">
          <a:xfrm>
            <a:off x="8345488" y="4360540"/>
            <a:ext cx="44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p2</a:t>
            </a:r>
            <a:endParaRPr lang="zh-CN" altLang="en-US"/>
          </a:p>
        </p:txBody>
      </p:sp>
      <p:sp>
        <p:nvSpPr>
          <p:cNvPr id="4107" name="TextBox 11"/>
          <p:cNvSpPr txBox="1">
            <a:spLocks noChangeArrowheads="1"/>
          </p:cNvSpPr>
          <p:nvPr/>
        </p:nvSpPr>
        <p:spPr bwMode="auto">
          <a:xfrm>
            <a:off x="7358063" y="3789040"/>
            <a:ext cx="44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p3</a:t>
            </a:r>
            <a:endParaRPr lang="zh-CN" altLang="en-US"/>
          </a:p>
        </p:txBody>
      </p:sp>
      <p:sp>
        <p:nvSpPr>
          <p:cNvPr id="12" name="上下箭头 11"/>
          <p:cNvSpPr/>
          <p:nvPr/>
        </p:nvSpPr>
        <p:spPr bwMode="auto">
          <a:xfrm>
            <a:off x="3635896" y="4077072"/>
            <a:ext cx="720080" cy="100811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131840" y="2348880"/>
            <a:ext cx="2160240" cy="432048"/>
          </a:xfrm>
          <a:prstGeom prst="rect">
            <a:avLst/>
          </a:prstGeom>
          <a:solidFill>
            <a:schemeClr val="accent1"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940152" y="2348880"/>
            <a:ext cx="2160240" cy="432048"/>
          </a:xfrm>
          <a:prstGeom prst="rect">
            <a:avLst/>
          </a:prstGeom>
          <a:solidFill>
            <a:schemeClr val="accent1"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CE2142-EC77-4FE2-9301-58858AC386CF}" type="slidenum">
              <a:rPr lang="zh-CN" altLang="en-US" smtClean="0">
                <a:ea typeface="宋体" charset="-122"/>
              </a:rPr>
              <a:pPr/>
              <a:t>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黑体" pitchFamily="49" charset="-122"/>
              </a:rPr>
              <a:t>Geometric meaning(</a:t>
            </a:r>
            <a:r>
              <a:rPr lang="zh-CN" altLang="en-US" dirty="0" smtClean="0">
                <a:ea typeface="黑体" pitchFamily="49" charset="-122"/>
              </a:rPr>
              <a:t>几何意义</a:t>
            </a:r>
            <a:r>
              <a:rPr lang="en-US" altLang="zh-CN" dirty="0" smtClean="0">
                <a:ea typeface="黑体" pitchFamily="49" charset="-122"/>
              </a:rPr>
              <a:t>)</a:t>
            </a:r>
            <a:endParaRPr lang="zh-CN" altLang="en-US" dirty="0" smtClean="0">
              <a:ea typeface="黑体" pitchFamily="49" charset="-122"/>
            </a:endParaRPr>
          </a:p>
        </p:txBody>
      </p:sp>
      <p:graphicFrame>
        <p:nvGraphicFramePr>
          <p:cNvPr id="5122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051050" y="1628775"/>
          <a:ext cx="4130675" cy="401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位图图像" r:id="rId4" imgW="8485714" imgH="8123810" progId="PBrush">
                  <p:embed/>
                </p:oleObj>
              </mc:Choice>
              <mc:Fallback>
                <p:oleObj name="位图图像" r:id="rId4" imgW="8485714" imgH="812381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628775"/>
                        <a:ext cx="4130675" cy="401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1763688" y="5734050"/>
            <a:ext cx="58705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000" dirty="0">
                <a:ea typeface="黑体" pitchFamily="49" charset="-122"/>
              </a:rPr>
              <a:t>Bilinear quadrilateral </a:t>
            </a:r>
            <a:r>
              <a:rPr lang="en-US" altLang="zh-CN" sz="2000" dirty="0" smtClean="0">
                <a:ea typeface="黑体" pitchFamily="49" charset="-122"/>
              </a:rPr>
              <a:t>patch(</a:t>
            </a:r>
            <a:r>
              <a:rPr lang="zh-CN" altLang="en-US" sz="2000" dirty="0" smtClean="0">
                <a:ea typeface="黑体" pitchFamily="49" charset="-122"/>
              </a:rPr>
              <a:t>双线性四边形曲面片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  <a:endParaRPr lang="zh-CN" altLang="en-US" sz="2000" dirty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136C0E-C642-4D32-9A3A-6C3079186508}" type="slidenum">
              <a:rPr lang="zh-CN" altLang="en-US" smtClean="0">
                <a:ea typeface="宋体" charset="-122"/>
              </a:rPr>
              <a:pPr/>
              <a:t>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5042520" cy="44196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 smtClean="0">
                <a:ea typeface="黑体" pitchFamily="49" charset="-122"/>
              </a:rPr>
              <a:t>General form</a:t>
            </a:r>
            <a:r>
              <a:rPr lang="zh-CN" altLang="en-US" sz="2800" dirty="0" smtClean="0">
                <a:ea typeface="黑体" pitchFamily="49" charset="-122"/>
              </a:rPr>
              <a:t> </a:t>
            </a:r>
            <a:r>
              <a:rPr lang="en-US" altLang="zh-CN" sz="2800" dirty="0" smtClean="0">
                <a:ea typeface="黑体" pitchFamily="49" charset="-122"/>
              </a:rPr>
              <a:t>(</a:t>
            </a:r>
            <a:r>
              <a:rPr lang="zh-CN" altLang="en-US" sz="2800" dirty="0" smtClean="0">
                <a:ea typeface="黑体" pitchFamily="49" charset="-122"/>
              </a:rPr>
              <a:t>参数曲面的</a:t>
            </a:r>
            <a:endParaRPr lang="en-US" altLang="zh-CN" sz="2800" dirty="0" smtClean="0">
              <a:ea typeface="黑体" pitchFamily="49" charset="-122"/>
            </a:endParaRPr>
          </a:p>
          <a:p>
            <a:pPr marL="0" indent="0" eaLnBrk="1" hangingPunct="1">
              <a:spcBef>
                <a:spcPct val="50000"/>
              </a:spcBef>
              <a:buNone/>
              <a:defRPr/>
            </a:pPr>
            <a:endParaRPr lang="zh-CN" altLang="en-US" sz="2800" dirty="0" smtClean="0">
              <a:ea typeface="黑体" pitchFamily="49" charset="-122"/>
            </a:endParaRPr>
          </a:p>
          <a:p>
            <a:pPr lvl="1"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One-to-one mapping: 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</a:rPr>
              <a:t>, </a:t>
            </a:r>
            <a:r>
              <a:rPr lang="en-US" altLang="zh-CN" sz="2400" i="1" dirty="0" smtClean="0">
                <a:latin typeface="Times New Roman" pitchFamily="18" charset="0"/>
                <a:ea typeface="黑体" pitchFamily="49" charset="-122"/>
              </a:rPr>
              <a:t>v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</a:rPr>
              <a:t>)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  <a:sym typeface="Wingdings" pitchFamily="2" charset="2"/>
              </a:rPr>
              <a:t></a:t>
            </a:r>
            <a:r>
              <a:rPr lang="en-US" altLang="zh-CN" sz="2400" b="1" dirty="0" smtClean="0">
                <a:latin typeface="Times New Roman" pitchFamily="18" charset="0"/>
                <a:ea typeface="黑体" pitchFamily="49" charset="-122"/>
              </a:rPr>
              <a:t>R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en-US" altLang="zh-CN" sz="2400" i="1" dirty="0" err="1" smtClean="0">
                <a:latin typeface="Times New Roman" pitchFamily="18" charset="0"/>
                <a:ea typeface="黑体" pitchFamily="49" charset="-122"/>
              </a:rPr>
              <a:t>u</a:t>
            </a:r>
            <a:r>
              <a:rPr lang="en-US" altLang="zh-CN" sz="2400" dirty="0" err="1" smtClean="0">
                <a:latin typeface="Times New Roman" pitchFamily="18" charset="0"/>
                <a:ea typeface="黑体" pitchFamily="49" charset="-122"/>
              </a:rPr>
              <a:t>,</a:t>
            </a:r>
            <a:r>
              <a:rPr lang="en-US" altLang="zh-CN" sz="2400" i="1" dirty="0" err="1" smtClean="0">
                <a:latin typeface="Times New Roman" pitchFamily="18" charset="0"/>
                <a:ea typeface="黑体" pitchFamily="49" charset="-122"/>
              </a:rPr>
              <a:t>v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</a:rPr>
              <a:t>)</a:t>
            </a:r>
            <a:r>
              <a:rPr lang="zh-CN" altLang="en-US" sz="2400" dirty="0" smtClean="0"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sz="2000" dirty="0" smtClean="0">
                <a:latin typeface="Times New Roman" pitchFamily="18" charset="0"/>
                <a:ea typeface="黑体" pitchFamily="49" charset="-122"/>
              </a:rPr>
              <a:t>一一映射</a:t>
            </a:r>
            <a:r>
              <a:rPr lang="en-US" altLang="zh-CN" sz="2400" dirty="0" smtClean="0">
                <a:latin typeface="Times New Roman" pitchFamily="18" charset="0"/>
                <a:ea typeface="黑体" pitchFamily="49" charset="-122"/>
              </a:rPr>
              <a:t>)</a:t>
            </a:r>
            <a:endParaRPr lang="zh-CN" altLang="en-US" sz="2400" dirty="0" smtClean="0">
              <a:ea typeface="黑体" pitchFamily="49" charset="-122"/>
            </a:endParaRPr>
          </a:p>
          <a:p>
            <a:pPr lvl="1"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ea typeface="黑体" pitchFamily="49" charset="-122"/>
              </a:rPr>
              <a:t>A finite parametric domain, e.g</a:t>
            </a:r>
            <a:r>
              <a:rPr lang="en-US" altLang="zh-CN" sz="2400" b="1" dirty="0" smtClean="0">
                <a:ea typeface="黑体" pitchFamily="49" charset="-122"/>
              </a:rPr>
              <a:t>. a rectangle</a:t>
            </a:r>
            <a:r>
              <a:rPr lang="en-US" altLang="zh-CN" sz="2400" dirty="0" smtClean="0">
                <a:ea typeface="黑体" pitchFamily="49" charset="-122"/>
              </a:rPr>
              <a:t>, defines a surface patch</a:t>
            </a:r>
            <a:r>
              <a:rPr lang="zh-CN" altLang="en-US" sz="2400" dirty="0" smtClean="0">
                <a:ea typeface="黑体" pitchFamily="49" charset="-122"/>
              </a:rPr>
              <a:t> </a:t>
            </a:r>
            <a:r>
              <a:rPr lang="en-US" altLang="zh-CN" sz="2400" dirty="0" smtClean="0">
                <a:ea typeface="黑体" pitchFamily="49" charset="-122"/>
              </a:rPr>
              <a:t>(</a:t>
            </a:r>
            <a:r>
              <a:rPr lang="zh-CN" altLang="en-US" sz="2400" dirty="0" smtClean="0">
                <a:ea typeface="黑体" pitchFamily="49" charset="-122"/>
              </a:rPr>
              <a:t>有限的参数域</a:t>
            </a:r>
            <a:r>
              <a:rPr lang="en-US" altLang="zh-CN" sz="2400" dirty="0" smtClean="0">
                <a:ea typeface="黑体" pitchFamily="49" charset="-122"/>
              </a:rPr>
              <a:t>)</a:t>
            </a:r>
            <a:endParaRPr lang="zh-CN" altLang="en-US" sz="2400" dirty="0" smtClean="0">
              <a:ea typeface="黑体" pitchFamily="49" charset="-122"/>
            </a:endParaRPr>
          </a:p>
          <a:p>
            <a:pPr lvl="1"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ea typeface="黑体" pitchFamily="49" charset="-122"/>
              </a:rPr>
              <a:t>Functions are generally (rational) </a:t>
            </a:r>
            <a:r>
              <a:rPr lang="en-US" altLang="zh-CN" sz="2400" b="1" dirty="0" smtClean="0">
                <a:ea typeface="黑体" pitchFamily="49" charset="-122"/>
              </a:rPr>
              <a:t>polynomials</a:t>
            </a:r>
            <a:r>
              <a:rPr lang="en-US" altLang="zh-CN" sz="2400" dirty="0" smtClean="0">
                <a:ea typeface="黑体" pitchFamily="49" charset="-122"/>
              </a:rPr>
              <a:t> in CG (</a:t>
            </a:r>
            <a:r>
              <a:rPr lang="zh-CN" altLang="en-US" sz="2400" dirty="0" smtClean="0">
                <a:ea typeface="黑体" pitchFamily="49" charset="-122"/>
              </a:rPr>
              <a:t>图形学中一般用多项式函数</a:t>
            </a:r>
            <a:r>
              <a:rPr lang="en-US" altLang="zh-CN" sz="2400" dirty="0" smtClean="0">
                <a:ea typeface="黑体" pitchFamily="49" charset="-122"/>
              </a:rPr>
              <a:t>)</a:t>
            </a:r>
            <a:endParaRPr lang="zh-CN" altLang="en-US" sz="2400" dirty="0" smtClean="0">
              <a:ea typeface="黑体" pitchFamily="49" charset="-122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黑体" pitchFamily="49" charset="-122"/>
              </a:rPr>
              <a:t>What are parametric surfaces</a:t>
            </a:r>
            <a:r>
              <a:rPr lang="zh-CN" altLang="en-US" sz="3600" dirty="0" smtClean="0">
                <a:ea typeface="黑体" pitchFamily="49" charset="-122"/>
              </a:rPr>
              <a:t>：</a:t>
            </a:r>
            <a:r>
              <a:rPr lang="en-US" altLang="zh-CN" sz="3600" dirty="0" smtClean="0">
                <a:ea typeface="黑体" pitchFamily="49" charset="-122"/>
              </a:rPr>
              <a:t>general surfaces</a:t>
            </a:r>
            <a:r>
              <a:rPr lang="zh-CN" altLang="en-US" sz="3600" dirty="0" smtClean="0">
                <a:ea typeface="黑体" pitchFamily="49" charset="-122"/>
              </a:rPr>
              <a:t> </a:t>
            </a:r>
            <a:r>
              <a:rPr lang="en-US" altLang="zh-CN" sz="3600" dirty="0" smtClean="0">
                <a:ea typeface="黑体" pitchFamily="49" charset="-122"/>
              </a:rPr>
              <a:t>(</a:t>
            </a:r>
            <a:r>
              <a:rPr lang="zh-CN" altLang="en-US" sz="3600" dirty="0" smtClean="0">
                <a:ea typeface="黑体" pitchFamily="49" charset="-122"/>
              </a:rPr>
              <a:t>参数曲面一般形式</a:t>
            </a:r>
            <a:r>
              <a:rPr lang="en-US" altLang="zh-CN" sz="3600" dirty="0" smtClean="0">
                <a:ea typeface="黑体" pitchFamily="49" charset="-122"/>
              </a:rPr>
              <a:t>)</a:t>
            </a:r>
            <a:endParaRPr lang="zh-CN" altLang="en-US" sz="3600" dirty="0" smtClean="0">
              <a:ea typeface="黑体" pitchFamily="49" charset="-122"/>
            </a:endParaRPr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111189"/>
              </p:ext>
            </p:extLst>
          </p:nvPr>
        </p:nvGraphicFramePr>
        <p:xfrm>
          <a:off x="1187624" y="2192064"/>
          <a:ext cx="49053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4" imgW="1943100" imgH="241300" progId="">
                  <p:embed/>
                </p:oleObj>
              </mc:Choice>
              <mc:Fallback>
                <p:oleObj name="Equation" r:id="rId4" imgW="1943100" imgH="2413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192064"/>
                        <a:ext cx="4905375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41637"/>
            <a:ext cx="34194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076056" y="1628800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dirty="0">
                <a:ea typeface="黑体" pitchFamily="49" charset="-122"/>
              </a:rPr>
              <a:t>一般形式</a:t>
            </a:r>
            <a:r>
              <a:rPr lang="en-US" altLang="zh-CN" sz="2800" dirty="0">
                <a:ea typeface="黑体" pitchFamily="49" charset="-122"/>
              </a:rPr>
              <a:t>)</a:t>
            </a:r>
            <a:endParaRPr lang="zh-CN" altLang="en-US" sz="2800" dirty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4623</TotalTime>
  <Words>2531</Words>
  <Application>Microsoft Office PowerPoint</Application>
  <PresentationFormat>全屏显示(4:3)</PresentationFormat>
  <Paragraphs>533</Paragraphs>
  <Slides>69</Slides>
  <Notes>58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69</vt:i4>
      </vt:variant>
    </vt:vector>
  </HeadingPairs>
  <TitlesOfParts>
    <vt:vector size="76" baseType="lpstr">
      <vt:lpstr>Radial</vt:lpstr>
      <vt:lpstr>Equation</vt:lpstr>
      <vt:lpstr>位图图像</vt:lpstr>
      <vt:lpstr>PBrush</vt:lpstr>
      <vt:lpstr>BMP 图像</vt:lpstr>
      <vt:lpstr>MathType 6.0 Equation</vt:lpstr>
      <vt:lpstr>Bitmap Image</vt:lpstr>
      <vt:lpstr>Chap 3 Geometric Representations (3) (几何表示)</vt:lpstr>
      <vt:lpstr>Agenda</vt:lpstr>
      <vt:lpstr>Agenda</vt:lpstr>
      <vt:lpstr>What are parametric curves: Line segment (直线段)</vt:lpstr>
      <vt:lpstr>(Cont.)  Geometric meaning (几何意义)</vt:lpstr>
      <vt:lpstr>(Cont.) General parametric curves</vt:lpstr>
      <vt:lpstr>Bilinear quadrilateral patches  (双线性四边形曲面片)</vt:lpstr>
      <vt:lpstr>Geometric meaning(几何意义)</vt:lpstr>
      <vt:lpstr>What are parametric surfaces：general surfaces (参数曲面一般形式)</vt:lpstr>
      <vt:lpstr>Advantages of Parametric Representation (参数表示的优点)</vt:lpstr>
      <vt:lpstr>Advantages of Parametric Representation</vt:lpstr>
      <vt:lpstr>Advantages of Parametric Representation</vt:lpstr>
      <vt:lpstr>Agenda </vt:lpstr>
      <vt:lpstr>Applications</vt:lpstr>
      <vt:lpstr>Bézier曲线</vt:lpstr>
      <vt:lpstr>Bézier曲线</vt:lpstr>
      <vt:lpstr>Definition of Bézier curves(曲线定义)</vt:lpstr>
      <vt:lpstr>Bézier曲线性质</vt:lpstr>
      <vt:lpstr>Bézier Matrix (Bezier曲线的矩阵表示)</vt:lpstr>
      <vt:lpstr>Blending functions(混合(或基)函数)</vt:lpstr>
      <vt:lpstr>Properties of Bézier curves (性质)</vt:lpstr>
      <vt:lpstr>Some examples (例子)</vt:lpstr>
      <vt:lpstr>Bézier曲线细分性质</vt:lpstr>
      <vt:lpstr>Bézier曲线的细分性质</vt:lpstr>
      <vt:lpstr>Disadvantage of Bézier curves</vt:lpstr>
      <vt:lpstr>Agenda</vt:lpstr>
      <vt:lpstr>历史</vt:lpstr>
      <vt:lpstr>B-spline: example(样条曲线实列)</vt:lpstr>
      <vt:lpstr>Definition of B-splines(B样条曲线定义) </vt:lpstr>
      <vt:lpstr>Definition of basis of B-splines</vt:lpstr>
      <vt:lpstr>  递归关系</vt:lpstr>
      <vt:lpstr>Bases satisfy normalization</vt:lpstr>
      <vt:lpstr>Periodic uniform knot (周期均匀B样条)</vt:lpstr>
      <vt:lpstr>Periodic uniform knot</vt:lpstr>
      <vt:lpstr>Periodic uniform cubic spline: Matrix</vt:lpstr>
      <vt:lpstr>PowerPoint 演示文稿</vt:lpstr>
      <vt:lpstr>Closed periodic</vt:lpstr>
      <vt:lpstr>Properties of B-splines (性质)</vt:lpstr>
      <vt:lpstr>Open B-splines(非周期均匀B样条)</vt:lpstr>
      <vt:lpstr>(Continued)</vt:lpstr>
      <vt:lpstr>Agenda (omitted)</vt:lpstr>
      <vt:lpstr>引入NURBS曲线的原因</vt:lpstr>
      <vt:lpstr>NURBS曲线 </vt:lpstr>
      <vt:lpstr>NURBS曲线</vt:lpstr>
      <vt:lpstr>NURBS曲线的权因子</vt:lpstr>
      <vt:lpstr>NURBS曲线的例子</vt:lpstr>
      <vt:lpstr>NURBS曲线表示圆</vt:lpstr>
      <vt:lpstr>Agenda</vt:lpstr>
      <vt:lpstr>Bicubic Bézier surfaces(双三次)</vt:lpstr>
      <vt:lpstr>Bézier曲面</vt:lpstr>
      <vt:lpstr>Properties of Bézier surfaces</vt:lpstr>
      <vt:lpstr>Continued</vt:lpstr>
      <vt:lpstr>Continued</vt:lpstr>
      <vt:lpstr>Rendering of Bézier surfaces(曲面绘制)</vt:lpstr>
      <vt:lpstr>Drawbacks of Bézier surfaces</vt:lpstr>
      <vt:lpstr>内容</vt:lpstr>
      <vt:lpstr>B-spline surfaces (B样条曲面)</vt:lpstr>
      <vt:lpstr>B-spline surfaces (B样条曲面)</vt:lpstr>
      <vt:lpstr>Properties of B-spline surfaces</vt:lpstr>
      <vt:lpstr>B-spline surfaces: examples</vt:lpstr>
      <vt:lpstr>Reconstruction(重构，Eck &amp; Hoppe)</vt:lpstr>
      <vt:lpstr>PowerPoint 演示文稿</vt:lpstr>
      <vt:lpstr>Drawbacks of B-spline surfaces</vt:lpstr>
      <vt:lpstr>Drawbacks of B-spline surfaces</vt:lpstr>
      <vt:lpstr>PowerPoint 演示文稿</vt:lpstr>
      <vt:lpstr>内容</vt:lpstr>
      <vt:lpstr>NURBS曲面(omitted)</vt:lpstr>
      <vt:lpstr>NURBS曲面表示球面</vt:lpstr>
      <vt:lpstr>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ligq</dc:creator>
  <cp:lastModifiedBy>ligq</cp:lastModifiedBy>
  <cp:revision>544</cp:revision>
  <cp:lastPrinted>2008-09-09T05:55:02Z</cp:lastPrinted>
  <dcterms:created xsi:type="dcterms:W3CDTF">1601-01-01T00:00:00Z</dcterms:created>
  <dcterms:modified xsi:type="dcterms:W3CDTF">2014-09-17T01:56:20Z</dcterms:modified>
</cp:coreProperties>
</file>